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9"/>
  </p:notesMasterIdLst>
  <p:handoutMasterIdLst>
    <p:handoutMasterId r:id="rId10"/>
  </p:handoutMasterIdLst>
  <p:sldIdLst>
    <p:sldId id="260" r:id="rId2"/>
    <p:sldId id="270" r:id="rId3"/>
    <p:sldId id="263" r:id="rId4"/>
    <p:sldId id="272" r:id="rId5"/>
    <p:sldId id="264" r:id="rId6"/>
    <p:sldId id="266" r:id="rId7"/>
    <p:sldId id="273" r:id="rId8"/>
  </p:sldIdLst>
  <p:sldSz cx="12192000" cy="6858000"/>
  <p:notesSz cx="6797675" cy="9872663"/>
  <p:defaultTextStyle>
    <a:defPPr>
      <a:defRPr lang="en-GB"/>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9185931-F38F-2743-06ED-EC0722957B8B}" name="WILSON, Jonathan (MOORFIELDS EYE HOSPITAL NHS FOUNDATION TRUST)" initials="WJ(EHNFT" userId="S::jonathan.wilson6@nhs.net::a6569f9b-4ea4-4e76-9ca4-4ce59b95824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Administrator" initials="A" lastIdx="10" clrIdx="0"/>
  <p:cmAuthor id="1" name="Windows User" initials="WU" lastIdx="0" clrIdx="1"/>
  <p:cmAuthor id="2" name="Wilson, Jonathan" initials="WJ" lastIdx="50" clrIdx="2"/>
  <p:cmAuthor id="3" name="Betts, Justin" initials="BJ" lastIdx="9"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02" autoAdjust="0"/>
  </p:normalViewPr>
  <p:slideViewPr>
    <p:cSldViewPr snapToGrid="0">
      <p:cViewPr varScale="1">
        <p:scale>
          <a:sx n="82" d="100"/>
          <a:sy n="82" d="100"/>
        </p:scale>
        <p:origin x="504" y="72"/>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200" d="100"/>
        <a:sy n="200" d="100"/>
      </p:scale>
      <p:origin x="0" y="-12012"/>
    </p:cViewPr>
  </p:sorter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8366686-F62A-4ECB-B6BC-A9CC1DF4B082}"/>
              </a:ext>
            </a:extLst>
          </p:cNvPr>
          <p:cNvSpPr>
            <a:spLocks noGrp="1"/>
          </p:cNvSpPr>
          <p:nvPr>
            <p:ph type="hdr" sz="quarter"/>
          </p:nvPr>
        </p:nvSpPr>
        <p:spPr>
          <a:xfrm>
            <a:off x="2" y="0"/>
            <a:ext cx="2945659" cy="495348"/>
          </a:xfrm>
          <a:prstGeom prst="rect">
            <a:avLst/>
          </a:prstGeom>
        </p:spPr>
        <p:txBody>
          <a:bodyPr vert="horz" wrap="square" lIns="91405" tIns="45703" rIns="91405" bIns="45703" numCol="1" anchor="t" anchorCtr="0" compatLnSpc="1">
            <a:prstTxWarp prst="textNoShape">
              <a:avLst/>
            </a:prstTxWarp>
          </a:bodyPr>
          <a:lstStyle>
            <a:lvl1pPr eaLnBrk="1" hangingPunct="1">
              <a:defRPr sz="1200">
                <a:latin typeface="Calibri" pitchFamily="34" charset="0"/>
              </a:defRPr>
            </a:lvl1pPr>
          </a:lstStyle>
          <a:p>
            <a:endParaRPr lang="en-GB" altLang="en-US" dirty="0"/>
          </a:p>
        </p:txBody>
      </p:sp>
      <p:sp>
        <p:nvSpPr>
          <p:cNvPr id="3" name="Date Placeholder 2">
            <a:extLst>
              <a:ext uri="{FF2B5EF4-FFF2-40B4-BE49-F238E27FC236}">
                <a16:creationId xmlns:a16="http://schemas.microsoft.com/office/drawing/2014/main" id="{D29AE105-16A2-4913-A935-4EBDA174D4BC}"/>
              </a:ext>
            </a:extLst>
          </p:cNvPr>
          <p:cNvSpPr>
            <a:spLocks noGrp="1"/>
          </p:cNvSpPr>
          <p:nvPr>
            <p:ph type="dt" sz="quarter" idx="1"/>
          </p:nvPr>
        </p:nvSpPr>
        <p:spPr>
          <a:xfrm>
            <a:off x="3850445" y="0"/>
            <a:ext cx="2945659" cy="495348"/>
          </a:xfrm>
          <a:prstGeom prst="rect">
            <a:avLst/>
          </a:prstGeom>
        </p:spPr>
        <p:txBody>
          <a:bodyPr vert="horz" wrap="square" lIns="91405" tIns="45703" rIns="91405" bIns="45703" numCol="1" anchor="t" anchorCtr="0" compatLnSpc="1">
            <a:prstTxWarp prst="textNoShape">
              <a:avLst/>
            </a:prstTxWarp>
          </a:bodyPr>
          <a:lstStyle>
            <a:lvl1pPr algn="r" eaLnBrk="1" hangingPunct="1">
              <a:defRPr sz="1200">
                <a:latin typeface="Calibri" pitchFamily="34" charset="0"/>
              </a:defRPr>
            </a:lvl1pPr>
          </a:lstStyle>
          <a:p>
            <a:fld id="{F32B6D77-8940-46A3-9D8D-260F2EF3EC54}" type="datetimeFigureOut">
              <a:rPr lang="en-GB" altLang="en-US"/>
              <a:pPr/>
              <a:t>20/04/2022</a:t>
            </a:fld>
            <a:endParaRPr lang="en-GB" altLang="en-US" dirty="0"/>
          </a:p>
        </p:txBody>
      </p:sp>
      <p:sp>
        <p:nvSpPr>
          <p:cNvPr id="4" name="Footer Placeholder 3">
            <a:extLst>
              <a:ext uri="{FF2B5EF4-FFF2-40B4-BE49-F238E27FC236}">
                <a16:creationId xmlns:a16="http://schemas.microsoft.com/office/drawing/2014/main" id="{1B18E588-5E7C-4206-B220-9B004E0307C7}"/>
              </a:ext>
            </a:extLst>
          </p:cNvPr>
          <p:cNvSpPr>
            <a:spLocks noGrp="1"/>
          </p:cNvSpPr>
          <p:nvPr>
            <p:ph type="ftr" sz="quarter" idx="2"/>
          </p:nvPr>
        </p:nvSpPr>
        <p:spPr>
          <a:xfrm>
            <a:off x="2" y="9377321"/>
            <a:ext cx="2945659" cy="495347"/>
          </a:xfrm>
          <a:prstGeom prst="rect">
            <a:avLst/>
          </a:prstGeom>
        </p:spPr>
        <p:txBody>
          <a:bodyPr vert="horz" wrap="square" lIns="91405" tIns="45703" rIns="91405" bIns="45703" numCol="1" anchor="b" anchorCtr="0" compatLnSpc="1">
            <a:prstTxWarp prst="textNoShape">
              <a:avLst/>
            </a:prstTxWarp>
          </a:bodyPr>
          <a:lstStyle>
            <a:lvl1pPr eaLnBrk="1" hangingPunct="1">
              <a:defRPr sz="1200">
                <a:latin typeface="Calibri" pitchFamily="34" charset="0"/>
              </a:defRPr>
            </a:lvl1pPr>
          </a:lstStyle>
          <a:p>
            <a:endParaRPr lang="en-GB" altLang="en-US" dirty="0"/>
          </a:p>
        </p:txBody>
      </p:sp>
      <p:sp>
        <p:nvSpPr>
          <p:cNvPr id="5" name="Slide Number Placeholder 4">
            <a:extLst>
              <a:ext uri="{FF2B5EF4-FFF2-40B4-BE49-F238E27FC236}">
                <a16:creationId xmlns:a16="http://schemas.microsoft.com/office/drawing/2014/main" id="{5E19092C-7AD3-492A-89E3-2BDF98541A41}"/>
              </a:ext>
            </a:extLst>
          </p:cNvPr>
          <p:cNvSpPr>
            <a:spLocks noGrp="1"/>
          </p:cNvSpPr>
          <p:nvPr>
            <p:ph type="sldNum" sz="quarter" idx="3"/>
          </p:nvPr>
        </p:nvSpPr>
        <p:spPr>
          <a:xfrm>
            <a:off x="3850445" y="9377321"/>
            <a:ext cx="2945659" cy="495347"/>
          </a:xfrm>
          <a:prstGeom prst="rect">
            <a:avLst/>
          </a:prstGeom>
        </p:spPr>
        <p:txBody>
          <a:bodyPr vert="horz" wrap="square" lIns="91405" tIns="45703" rIns="91405" bIns="45703" numCol="1" anchor="b" anchorCtr="0" compatLnSpc="1">
            <a:prstTxWarp prst="textNoShape">
              <a:avLst/>
            </a:prstTxWarp>
          </a:bodyPr>
          <a:lstStyle>
            <a:lvl1pPr algn="r" eaLnBrk="1" hangingPunct="1">
              <a:defRPr sz="1200">
                <a:latin typeface="Calibri" pitchFamily="34" charset="0"/>
              </a:defRPr>
            </a:lvl1pPr>
          </a:lstStyle>
          <a:p>
            <a:fld id="{D45CFD1B-9AE5-4938-AF40-41D11C16B48F}" type="slidenum">
              <a:rPr lang="en-GB" altLang="en-US"/>
              <a:pPr/>
              <a:t>‹#›</a:t>
            </a:fld>
            <a:endParaRPr lang="en-GB" altLang="en-US" dirty="0"/>
          </a:p>
        </p:txBody>
      </p:sp>
    </p:spTree>
    <p:extLst>
      <p:ext uri="{BB962C8B-B14F-4D97-AF65-F5344CB8AC3E}">
        <p14:creationId xmlns:p14="http://schemas.microsoft.com/office/powerpoint/2010/main" val="32862798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4"/>
            <a:ext cx="2945659" cy="493633"/>
          </a:xfrm>
          <a:prstGeom prst="rect">
            <a:avLst/>
          </a:prstGeom>
        </p:spPr>
        <p:txBody>
          <a:bodyPr vert="horz" lIns="91405" tIns="45703" rIns="91405" bIns="45703" rtlCol="0"/>
          <a:lstStyle>
            <a:lvl1pPr algn="l">
              <a:defRPr sz="1200"/>
            </a:lvl1pPr>
          </a:lstStyle>
          <a:p>
            <a:endParaRPr lang="en-GB" dirty="0"/>
          </a:p>
        </p:txBody>
      </p:sp>
      <p:sp>
        <p:nvSpPr>
          <p:cNvPr id="3" name="Date Placeholder 2"/>
          <p:cNvSpPr>
            <a:spLocks noGrp="1"/>
          </p:cNvSpPr>
          <p:nvPr>
            <p:ph type="dt" idx="1"/>
          </p:nvPr>
        </p:nvSpPr>
        <p:spPr>
          <a:xfrm>
            <a:off x="3850445" y="4"/>
            <a:ext cx="2945659" cy="493633"/>
          </a:xfrm>
          <a:prstGeom prst="rect">
            <a:avLst/>
          </a:prstGeom>
        </p:spPr>
        <p:txBody>
          <a:bodyPr vert="horz" lIns="91405" tIns="45703" rIns="91405" bIns="45703" rtlCol="0"/>
          <a:lstStyle>
            <a:lvl1pPr algn="r">
              <a:defRPr sz="1200"/>
            </a:lvl1pPr>
          </a:lstStyle>
          <a:p>
            <a:fld id="{9AC28534-16E6-4EAB-BD85-EAB06D036A2F}" type="datetimeFigureOut">
              <a:rPr lang="en-GB" smtClean="0"/>
              <a:t>20/04/2022</a:t>
            </a:fld>
            <a:endParaRPr lang="en-GB" dirty="0"/>
          </a:p>
        </p:txBody>
      </p:sp>
      <p:sp>
        <p:nvSpPr>
          <p:cNvPr id="4" name="Slide Image Placeholder 3"/>
          <p:cNvSpPr>
            <a:spLocks noGrp="1" noRot="1" noChangeAspect="1"/>
          </p:cNvSpPr>
          <p:nvPr>
            <p:ph type="sldImg" idx="2"/>
          </p:nvPr>
        </p:nvSpPr>
        <p:spPr>
          <a:xfrm>
            <a:off x="106363" y="739775"/>
            <a:ext cx="6584950" cy="3703638"/>
          </a:xfrm>
          <a:prstGeom prst="rect">
            <a:avLst/>
          </a:prstGeom>
          <a:noFill/>
          <a:ln w="12700">
            <a:solidFill>
              <a:prstClr val="black"/>
            </a:solidFill>
          </a:ln>
        </p:spPr>
        <p:txBody>
          <a:bodyPr vert="horz" lIns="91405" tIns="45703" rIns="91405" bIns="45703" rtlCol="0" anchor="ctr"/>
          <a:lstStyle/>
          <a:p>
            <a:endParaRPr lang="en-GB" dirty="0"/>
          </a:p>
        </p:txBody>
      </p:sp>
      <p:sp>
        <p:nvSpPr>
          <p:cNvPr id="5" name="Notes Placeholder 4"/>
          <p:cNvSpPr>
            <a:spLocks noGrp="1"/>
          </p:cNvSpPr>
          <p:nvPr>
            <p:ph type="body" sz="quarter" idx="3"/>
          </p:nvPr>
        </p:nvSpPr>
        <p:spPr>
          <a:xfrm>
            <a:off x="679768" y="4689515"/>
            <a:ext cx="5438140" cy="4442698"/>
          </a:xfrm>
          <a:prstGeom prst="rect">
            <a:avLst/>
          </a:prstGeom>
        </p:spPr>
        <p:txBody>
          <a:bodyPr vert="horz" lIns="91405" tIns="45703" rIns="91405" bIns="4570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2" y="9377320"/>
            <a:ext cx="2945659" cy="493633"/>
          </a:xfrm>
          <a:prstGeom prst="rect">
            <a:avLst/>
          </a:prstGeom>
        </p:spPr>
        <p:txBody>
          <a:bodyPr vert="horz" lIns="91405" tIns="45703" rIns="91405" bIns="45703"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5" y="9377320"/>
            <a:ext cx="2945659" cy="493633"/>
          </a:xfrm>
          <a:prstGeom prst="rect">
            <a:avLst/>
          </a:prstGeom>
        </p:spPr>
        <p:txBody>
          <a:bodyPr vert="horz" lIns="91405" tIns="45703" rIns="91405" bIns="45703" rtlCol="0" anchor="b"/>
          <a:lstStyle>
            <a:lvl1pPr algn="r">
              <a:defRPr sz="1200"/>
            </a:lvl1pPr>
          </a:lstStyle>
          <a:p>
            <a:fld id="{5B495E1A-F3DD-4415-B116-1B55C4DD2737}" type="slidenum">
              <a:rPr lang="en-GB" smtClean="0"/>
              <a:t>‹#›</a:t>
            </a:fld>
            <a:endParaRPr lang="en-GB" dirty="0"/>
          </a:p>
        </p:txBody>
      </p:sp>
    </p:spTree>
    <p:extLst>
      <p:ext uri="{BB962C8B-B14F-4D97-AF65-F5344CB8AC3E}">
        <p14:creationId xmlns:p14="http://schemas.microsoft.com/office/powerpoint/2010/main" val="544544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B495E1A-F3DD-4415-B116-1B55C4DD2737}" type="slidenum">
              <a:rPr lang="en-GB" smtClean="0"/>
              <a:t>3</a:t>
            </a:fld>
            <a:endParaRPr lang="en-GB" dirty="0"/>
          </a:p>
        </p:txBody>
      </p:sp>
    </p:spTree>
    <p:extLst>
      <p:ext uri="{BB962C8B-B14F-4D97-AF65-F5344CB8AC3E}">
        <p14:creationId xmlns:p14="http://schemas.microsoft.com/office/powerpoint/2010/main" val="252742263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pic>
        <p:nvPicPr>
          <p:cNvPr id="4" name="Picture 1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4350" y="457200"/>
            <a:ext cx="3781425" cy="1011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85450" y="458788"/>
            <a:ext cx="1092200" cy="439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31175" y="968375"/>
            <a:ext cx="4073525" cy="588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B56315A4-4293-48E7-8022-B41CEB0B5D9A}"/>
              </a:ext>
            </a:extLst>
          </p:cNvPr>
          <p:cNvSpPr>
            <a:spLocks noGrp="1"/>
          </p:cNvSpPr>
          <p:nvPr>
            <p:ph type="ctrTitle"/>
          </p:nvPr>
        </p:nvSpPr>
        <p:spPr>
          <a:xfrm>
            <a:off x="514350" y="2776032"/>
            <a:ext cx="7418070" cy="1712148"/>
          </a:xfrm>
        </p:spPr>
        <p:txBody>
          <a:bodyPr anchor="t">
            <a:normAutofit/>
          </a:bodyPr>
          <a:lstStyle>
            <a:lvl1pPr algn="l">
              <a:lnSpc>
                <a:spcPct val="100000"/>
              </a:lnSpc>
              <a:defRPr sz="3400">
                <a:solidFill>
                  <a:schemeClr val="accent1"/>
                </a:solidFill>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7D9B50F4-B24D-449B-9DFB-58EABFB3737C}"/>
              </a:ext>
            </a:extLst>
          </p:cNvPr>
          <p:cNvSpPr>
            <a:spLocks noGrp="1"/>
          </p:cNvSpPr>
          <p:nvPr>
            <p:ph type="subTitle" idx="1"/>
          </p:nvPr>
        </p:nvSpPr>
        <p:spPr>
          <a:xfrm>
            <a:off x="515938" y="5867396"/>
            <a:ext cx="4679950" cy="400110"/>
          </a:xfrm>
        </p:spPr>
        <p:txBody>
          <a:bodyPr rtlCol="0">
            <a:spAutoFit/>
          </a:bodyPr>
          <a:lstStyle>
            <a:lvl1pPr>
              <a:spcAft>
                <a:spcPts val="0"/>
              </a:spcAft>
              <a:defRPr lang="en-GB" sz="2000" dirty="0">
                <a:solidFill>
                  <a:schemeClr val="tx1"/>
                </a:solidFill>
                <a:latin typeface="+mj-lt"/>
                <a:ea typeface="+mj-ea"/>
                <a:cs typeface="+mj-cs"/>
              </a:defRPr>
            </a:lvl1pPr>
          </a:lstStyle>
          <a:p>
            <a:pPr lvl="0"/>
            <a:r>
              <a:rPr lang="en-US" dirty="0"/>
              <a:t>Click to edit Master subtitle style</a:t>
            </a:r>
            <a:endParaRPr lang="en-GB" dirty="0"/>
          </a:p>
        </p:txBody>
      </p:sp>
      <p:sp>
        <p:nvSpPr>
          <p:cNvPr id="7" name="Date Placeholder 3">
            <a:extLst>
              <a:ext uri="{FF2B5EF4-FFF2-40B4-BE49-F238E27FC236}">
                <a16:creationId xmlns:a16="http://schemas.microsoft.com/office/drawing/2014/main" id="{7ED96676-53D3-4040-BE7C-60DB8F6527ED}"/>
              </a:ext>
            </a:extLst>
          </p:cNvPr>
          <p:cNvSpPr>
            <a:spLocks noGrp="1"/>
          </p:cNvSpPr>
          <p:nvPr>
            <p:ph type="dt" sz="half" idx="10"/>
          </p:nvPr>
        </p:nvSpPr>
        <p:spPr/>
        <p:txBody>
          <a:bodyPr/>
          <a:lstStyle>
            <a:lvl1pPr>
              <a:defRPr/>
            </a:lvl1pPr>
          </a:lstStyle>
          <a:p>
            <a:fld id="{F16221A4-F56E-4525-9A48-B7D52535CAB4}" type="datetime1">
              <a:rPr lang="en-GB" altLang="en-US" smtClean="0"/>
              <a:t>20/04/2022</a:t>
            </a:fld>
            <a:endParaRPr lang="en-GB" altLang="en-US" dirty="0"/>
          </a:p>
        </p:txBody>
      </p:sp>
      <p:sp>
        <p:nvSpPr>
          <p:cNvPr id="8" name="Footer Placeholder 4">
            <a:extLst>
              <a:ext uri="{FF2B5EF4-FFF2-40B4-BE49-F238E27FC236}">
                <a16:creationId xmlns:a16="http://schemas.microsoft.com/office/drawing/2014/main" id="{246C389B-E5C4-4179-B061-AEC3EFE4B428}"/>
              </a:ext>
            </a:extLst>
          </p:cNvPr>
          <p:cNvSpPr>
            <a:spLocks noGrp="1"/>
          </p:cNvSpPr>
          <p:nvPr>
            <p:ph type="ftr" sz="quarter" idx="11"/>
          </p:nvPr>
        </p:nvSpPr>
        <p:spPr/>
        <p:txBody>
          <a:bodyPr/>
          <a:lstStyle>
            <a:lvl1pPr>
              <a:defRPr/>
            </a:lvl1pPr>
          </a:lstStyle>
          <a:p>
            <a:endParaRPr lang="en-GB" altLang="en-US" dirty="0"/>
          </a:p>
        </p:txBody>
      </p:sp>
      <p:sp>
        <p:nvSpPr>
          <p:cNvPr id="9" name="Slide Number Placeholder 5">
            <a:extLst>
              <a:ext uri="{FF2B5EF4-FFF2-40B4-BE49-F238E27FC236}">
                <a16:creationId xmlns:a16="http://schemas.microsoft.com/office/drawing/2014/main" id="{69CF9B71-DB1F-4868-B72C-3E90AFE31F0C}"/>
              </a:ext>
            </a:extLst>
          </p:cNvPr>
          <p:cNvSpPr>
            <a:spLocks noGrp="1"/>
          </p:cNvSpPr>
          <p:nvPr>
            <p:ph type="sldNum" sz="quarter" idx="12"/>
          </p:nvPr>
        </p:nvSpPr>
        <p:spPr/>
        <p:txBody>
          <a:bodyPr/>
          <a:lstStyle>
            <a:lvl1pPr>
              <a:defRPr/>
            </a:lvl1pPr>
          </a:lstStyle>
          <a:p>
            <a:fld id="{56701164-3933-40A6-AE0E-9F1DC9F78115}" type="slidenum">
              <a:rPr lang="en-GB" altLang="en-US"/>
              <a:pPr/>
              <a:t>‹#›</a:t>
            </a:fld>
            <a:endParaRPr lang="en-GB" altLang="en-US" dirty="0"/>
          </a:p>
        </p:txBody>
      </p:sp>
    </p:spTree>
    <p:extLst>
      <p:ext uri="{BB962C8B-B14F-4D97-AF65-F5344CB8AC3E}">
        <p14:creationId xmlns:p14="http://schemas.microsoft.com/office/powerpoint/2010/main" val="3480328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4" name="Picture 1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49475" y="-130175"/>
            <a:ext cx="8132763" cy="704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4350" y="5614988"/>
            <a:ext cx="3000375" cy="801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585450" y="5969000"/>
            <a:ext cx="1092200" cy="43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35F9BC3D-FB8E-409B-9F00-919F170AB3FD}"/>
              </a:ext>
            </a:extLst>
          </p:cNvPr>
          <p:cNvSpPr>
            <a:spLocks noGrp="1"/>
          </p:cNvSpPr>
          <p:nvPr>
            <p:ph type="title"/>
          </p:nvPr>
        </p:nvSpPr>
        <p:spPr>
          <a:xfrm>
            <a:off x="4665206" y="2597173"/>
            <a:ext cx="3101340" cy="831827"/>
          </a:xfrm>
        </p:spPr>
        <p:txBody>
          <a:bodyPr rIns="0" anchor="b">
            <a:normAutofit/>
          </a:bodyPr>
          <a:lstStyle>
            <a:lvl1pPr algn="ctr">
              <a:lnSpc>
                <a:spcPct val="100000"/>
              </a:lnSpc>
              <a:defRPr sz="2400">
                <a:solidFill>
                  <a:schemeClr val="tx1"/>
                </a:solidFill>
                <a:latin typeface="+mj-lt"/>
              </a:defRPr>
            </a:lvl1p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C895F00C-A855-4053-A3DB-B15F9BE7452B}"/>
              </a:ext>
            </a:extLst>
          </p:cNvPr>
          <p:cNvSpPr>
            <a:spLocks noGrp="1"/>
          </p:cNvSpPr>
          <p:nvPr>
            <p:ph type="body" idx="1"/>
          </p:nvPr>
        </p:nvSpPr>
        <p:spPr>
          <a:xfrm>
            <a:off x="4665206" y="3427571"/>
            <a:ext cx="3101340" cy="553966"/>
          </a:xfrm>
        </p:spPr>
        <p:txBody>
          <a:bodyPr rIns="0">
            <a:noAutofit/>
          </a:bodyPr>
          <a:lstStyle>
            <a:lvl1pPr marL="0" indent="0" algn="ctr">
              <a:spcBef>
                <a:spcPts val="0"/>
              </a:spcBef>
              <a:buNone/>
              <a:defRPr sz="1800" b="1">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3836319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88F27-B0AD-4AC6-A27C-DAEE1505694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8C7C60C-A666-4A14-8BCD-1205DB6EDDF3}"/>
              </a:ext>
            </a:extLst>
          </p:cNvPr>
          <p:cNvSpPr>
            <a:spLocks noGrp="1"/>
          </p:cNvSpPr>
          <p:nvPr>
            <p:ph idx="1"/>
          </p:nvPr>
        </p:nvSpPr>
        <p:spPr/>
        <p:txBody>
          <a:bodyPr/>
          <a:lstStyle>
            <a:lvl1pPr>
              <a:spcAft>
                <a:spcPts val="200"/>
              </a:spcAft>
              <a:defRPr/>
            </a:lvl1pPr>
            <a:lvl2pPr marL="266700" indent="-266700">
              <a:spcAft>
                <a:spcPts val="200"/>
              </a:spcAft>
              <a:defRPr/>
            </a:lvl2pPr>
            <a:lvl3pPr marL="541338" indent="-274638">
              <a:spcAft>
                <a:spcPts val="200"/>
              </a:spcAft>
              <a:defRPr/>
            </a:lvl3pPr>
            <a:lvl4pPr marL="808038" indent="-266700">
              <a:spcAft>
                <a:spcPts val="200"/>
              </a:spcAft>
              <a:defRPr/>
            </a:lvl4pPr>
            <a:lvl5pPr marL="1074738" indent="-266700">
              <a:spcAft>
                <a:spcPts val="20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4582DF6C-BE55-4C0A-919C-08176937FEC1}"/>
              </a:ext>
            </a:extLst>
          </p:cNvPr>
          <p:cNvSpPr>
            <a:spLocks noGrp="1"/>
          </p:cNvSpPr>
          <p:nvPr>
            <p:ph type="dt" sz="half" idx="10"/>
          </p:nvPr>
        </p:nvSpPr>
        <p:spPr/>
        <p:txBody>
          <a:bodyPr/>
          <a:lstStyle>
            <a:lvl1pPr>
              <a:defRPr/>
            </a:lvl1pPr>
          </a:lstStyle>
          <a:p>
            <a:fld id="{80CC9F99-DA96-40A9-B292-79BB879C32DC}" type="datetime1">
              <a:rPr lang="en-GB" altLang="en-US" smtClean="0"/>
              <a:t>20/04/2022</a:t>
            </a:fld>
            <a:endParaRPr lang="en-GB" altLang="en-US" dirty="0"/>
          </a:p>
        </p:txBody>
      </p:sp>
      <p:sp>
        <p:nvSpPr>
          <p:cNvPr id="6" name="Slide Number Placeholder 5">
            <a:extLst>
              <a:ext uri="{FF2B5EF4-FFF2-40B4-BE49-F238E27FC236}">
                <a16:creationId xmlns:a16="http://schemas.microsoft.com/office/drawing/2014/main" id="{3AB61542-31CA-488B-829E-5ECB8DAECC24}"/>
              </a:ext>
            </a:extLst>
          </p:cNvPr>
          <p:cNvSpPr>
            <a:spLocks noGrp="1"/>
          </p:cNvSpPr>
          <p:nvPr>
            <p:ph type="sldNum" sz="quarter" idx="12"/>
          </p:nvPr>
        </p:nvSpPr>
        <p:spPr>
          <a:xfrm>
            <a:off x="11201401" y="6189663"/>
            <a:ext cx="685800" cy="365125"/>
          </a:xfrm>
        </p:spPr>
        <p:txBody>
          <a:bodyPr/>
          <a:lstStyle>
            <a:lvl1pPr>
              <a:defRPr/>
            </a:lvl1pPr>
          </a:lstStyle>
          <a:p>
            <a:r>
              <a:rPr lang="en-GB" altLang="en-US" dirty="0"/>
              <a:t> </a:t>
            </a:r>
            <a:r>
              <a:rPr lang="en-GB" altLang="en-US" dirty="0">
                <a:solidFill>
                  <a:schemeClr val="accent1"/>
                </a:solidFill>
              </a:rPr>
              <a:t>Page </a:t>
            </a:r>
            <a:fld id="{9347366D-5D24-45E3-B37D-32C44C56F63D}" type="slidenum">
              <a:rPr lang="en-GB" altLang="en-US" smtClean="0">
                <a:solidFill>
                  <a:schemeClr val="accent1"/>
                </a:solidFill>
              </a:rPr>
              <a:pPr/>
              <a:t>‹#›</a:t>
            </a:fld>
            <a:endParaRPr lang="en-GB" altLang="en-US" dirty="0">
              <a:solidFill>
                <a:schemeClr val="accent1"/>
              </a:solidFill>
            </a:endParaRPr>
          </a:p>
        </p:txBody>
      </p:sp>
    </p:spTree>
    <p:extLst>
      <p:ext uri="{BB962C8B-B14F-4D97-AF65-F5344CB8AC3E}">
        <p14:creationId xmlns:p14="http://schemas.microsoft.com/office/powerpoint/2010/main" val="9384082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noChangeArrowheads="1"/>
          </p:cNvSpPr>
          <p:nvPr>
            <p:ph type="title"/>
          </p:nvPr>
        </p:nvSpPr>
        <p:spPr bwMode="auto">
          <a:xfrm>
            <a:off x="514350" y="495300"/>
            <a:ext cx="935355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ctr" anchorCtr="0" compatLnSpc="1">
            <a:prstTxWarp prst="textNoShape">
              <a:avLst/>
            </a:prstTxWarp>
          </a:bodyPr>
          <a:lstStyle/>
          <a:p>
            <a:pPr lvl="0"/>
            <a:r>
              <a:rPr lang="en-GB" altLang="en-US"/>
              <a:t>Click to edit Master title style</a:t>
            </a:r>
          </a:p>
        </p:txBody>
      </p:sp>
      <p:sp>
        <p:nvSpPr>
          <p:cNvPr id="2051" name="Text Placeholder 2"/>
          <p:cNvSpPr>
            <a:spLocks noGrp="1" noChangeArrowheads="1"/>
          </p:cNvSpPr>
          <p:nvPr>
            <p:ph type="body" idx="1"/>
          </p:nvPr>
        </p:nvSpPr>
        <p:spPr bwMode="auto">
          <a:xfrm>
            <a:off x="522288" y="1709738"/>
            <a:ext cx="9353550" cy="334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 name="Date Placeholder 3">
            <a:extLst>
              <a:ext uri="{FF2B5EF4-FFF2-40B4-BE49-F238E27FC236}">
                <a16:creationId xmlns:a16="http://schemas.microsoft.com/office/drawing/2014/main" id="{4582DF6C-BE55-4C0A-919C-08176937FEC1}"/>
              </a:ext>
            </a:extLst>
          </p:cNvPr>
          <p:cNvSpPr>
            <a:spLocks noGrp="1"/>
          </p:cNvSpPr>
          <p:nvPr>
            <p:ph type="dt" sz="half" idx="2"/>
          </p:nvPr>
        </p:nvSpPr>
        <p:spPr>
          <a:xfrm>
            <a:off x="5195888" y="6180138"/>
            <a:ext cx="1227137"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800"/>
            </a:lvl1pPr>
          </a:lstStyle>
          <a:p>
            <a:fld id="{FE4A513F-29C5-4873-8030-2485ED23ED19}" type="datetime1">
              <a:rPr lang="en-GB" altLang="en-US" smtClean="0"/>
              <a:t>20/04/2022</a:t>
            </a:fld>
            <a:endParaRPr lang="en-GB" altLang="en-US" dirty="0"/>
          </a:p>
        </p:txBody>
      </p:sp>
      <p:sp>
        <p:nvSpPr>
          <p:cNvPr id="5" name="Footer Placeholder 4">
            <a:extLst>
              <a:ext uri="{FF2B5EF4-FFF2-40B4-BE49-F238E27FC236}">
                <a16:creationId xmlns:a16="http://schemas.microsoft.com/office/drawing/2014/main" id="{A92BAF55-9233-482A-AD6F-4A5FCB6319F0}"/>
              </a:ext>
            </a:extLst>
          </p:cNvPr>
          <p:cNvSpPr>
            <a:spLocks noGrp="1"/>
          </p:cNvSpPr>
          <p:nvPr>
            <p:ph type="ftr" sz="quarter" idx="3"/>
          </p:nvPr>
        </p:nvSpPr>
        <p:spPr>
          <a:xfrm>
            <a:off x="6423025" y="6180138"/>
            <a:ext cx="2911475"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800"/>
            </a:lvl1pPr>
          </a:lstStyle>
          <a:p>
            <a:endParaRPr lang="en-GB" altLang="en-US" dirty="0"/>
          </a:p>
        </p:txBody>
      </p:sp>
      <p:sp>
        <p:nvSpPr>
          <p:cNvPr id="6" name="Slide Number Placeholder 5">
            <a:extLst>
              <a:ext uri="{FF2B5EF4-FFF2-40B4-BE49-F238E27FC236}">
                <a16:creationId xmlns:a16="http://schemas.microsoft.com/office/drawing/2014/main" id="{3AB61542-31CA-488B-829E-5ECB8DAECC24}"/>
              </a:ext>
            </a:extLst>
          </p:cNvPr>
          <p:cNvSpPr>
            <a:spLocks noGrp="1"/>
          </p:cNvSpPr>
          <p:nvPr>
            <p:ph type="sldNum" sz="quarter" idx="4"/>
          </p:nvPr>
        </p:nvSpPr>
        <p:spPr>
          <a:xfrm>
            <a:off x="9432925" y="6180138"/>
            <a:ext cx="434975"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800" b="1"/>
            </a:lvl1pPr>
          </a:lstStyle>
          <a:p>
            <a:fld id="{7EC087ED-EB61-4B85-83C9-98D2A590697A}" type="slidenum">
              <a:rPr lang="en-GB" altLang="en-US"/>
              <a:pPr/>
              <a:t>‹#›</a:t>
            </a:fld>
            <a:endParaRPr lang="en-GB" altLang="en-US" dirty="0"/>
          </a:p>
        </p:txBody>
      </p:sp>
      <p:pic>
        <p:nvPicPr>
          <p:cNvPr id="2057" name="Picture 1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689447" y="1"/>
            <a:ext cx="1494615" cy="119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4" r:id="rId1"/>
    <p:sldLayoutId id="2147483675" r:id="rId2"/>
    <p:sldLayoutId id="2147483671" r:id="rId3"/>
  </p:sldLayoutIdLst>
  <p:hf hdr="0" dt="0"/>
  <p:txStyles>
    <p:titleStyle>
      <a:lvl1pPr algn="l" rtl="0" fontAlgn="base">
        <a:spcBef>
          <a:spcPct val="0"/>
        </a:spcBef>
        <a:spcAft>
          <a:spcPct val="0"/>
        </a:spcAft>
        <a:defRPr sz="2800" b="1" kern="1200">
          <a:solidFill>
            <a:schemeClr val="tx1"/>
          </a:solidFill>
          <a:latin typeface="+mj-lt"/>
          <a:ea typeface="+mj-ea"/>
          <a:cs typeface="+mj-cs"/>
        </a:defRPr>
      </a:lvl1pPr>
      <a:lvl2pPr algn="l" rtl="0" fontAlgn="base">
        <a:spcBef>
          <a:spcPct val="0"/>
        </a:spcBef>
        <a:spcAft>
          <a:spcPct val="0"/>
        </a:spcAft>
        <a:defRPr sz="2800" b="1">
          <a:solidFill>
            <a:schemeClr val="tx1"/>
          </a:solidFill>
          <a:latin typeface="Arial" charset="0"/>
        </a:defRPr>
      </a:lvl2pPr>
      <a:lvl3pPr algn="l" rtl="0" fontAlgn="base">
        <a:spcBef>
          <a:spcPct val="0"/>
        </a:spcBef>
        <a:spcAft>
          <a:spcPct val="0"/>
        </a:spcAft>
        <a:defRPr sz="2800" b="1">
          <a:solidFill>
            <a:schemeClr val="tx1"/>
          </a:solidFill>
          <a:latin typeface="Arial" charset="0"/>
        </a:defRPr>
      </a:lvl3pPr>
      <a:lvl4pPr algn="l" rtl="0" fontAlgn="base">
        <a:spcBef>
          <a:spcPct val="0"/>
        </a:spcBef>
        <a:spcAft>
          <a:spcPct val="0"/>
        </a:spcAft>
        <a:defRPr sz="2800" b="1">
          <a:solidFill>
            <a:schemeClr val="tx1"/>
          </a:solidFill>
          <a:latin typeface="Arial" charset="0"/>
        </a:defRPr>
      </a:lvl4pPr>
      <a:lvl5pPr algn="l" rtl="0" fontAlgn="base">
        <a:spcBef>
          <a:spcPct val="0"/>
        </a:spcBef>
        <a:spcAft>
          <a:spcPct val="0"/>
        </a:spcAft>
        <a:defRPr sz="2800" b="1">
          <a:solidFill>
            <a:schemeClr val="tx1"/>
          </a:solidFill>
          <a:latin typeface="Arial" charset="0"/>
        </a:defRPr>
      </a:lvl5pPr>
      <a:lvl6pPr marL="457200" algn="l" rtl="0" fontAlgn="base">
        <a:spcBef>
          <a:spcPct val="0"/>
        </a:spcBef>
        <a:spcAft>
          <a:spcPct val="0"/>
        </a:spcAft>
        <a:defRPr sz="2800" b="1">
          <a:solidFill>
            <a:schemeClr val="tx1"/>
          </a:solidFill>
          <a:latin typeface="Arial" charset="0"/>
        </a:defRPr>
      </a:lvl6pPr>
      <a:lvl7pPr marL="914400" algn="l" rtl="0" fontAlgn="base">
        <a:spcBef>
          <a:spcPct val="0"/>
        </a:spcBef>
        <a:spcAft>
          <a:spcPct val="0"/>
        </a:spcAft>
        <a:defRPr sz="2800" b="1">
          <a:solidFill>
            <a:schemeClr val="tx1"/>
          </a:solidFill>
          <a:latin typeface="Arial" charset="0"/>
        </a:defRPr>
      </a:lvl7pPr>
      <a:lvl8pPr marL="1371600" algn="l" rtl="0" fontAlgn="base">
        <a:spcBef>
          <a:spcPct val="0"/>
        </a:spcBef>
        <a:spcAft>
          <a:spcPct val="0"/>
        </a:spcAft>
        <a:defRPr sz="2800" b="1">
          <a:solidFill>
            <a:schemeClr val="tx1"/>
          </a:solidFill>
          <a:latin typeface="Arial" charset="0"/>
        </a:defRPr>
      </a:lvl8pPr>
      <a:lvl9pPr marL="1828800" algn="l" rtl="0" fontAlgn="base">
        <a:spcBef>
          <a:spcPct val="0"/>
        </a:spcBef>
        <a:spcAft>
          <a:spcPct val="0"/>
        </a:spcAft>
        <a:defRPr sz="2800" b="1">
          <a:solidFill>
            <a:schemeClr val="tx1"/>
          </a:solidFill>
          <a:latin typeface="Arial" charset="0"/>
        </a:defRPr>
      </a:lvl9pPr>
    </p:titleStyle>
    <p:bodyStyle>
      <a:lvl1pPr algn="l" rtl="0" fontAlgn="base">
        <a:spcBef>
          <a:spcPct val="0"/>
        </a:spcBef>
        <a:spcAft>
          <a:spcPts val="400"/>
        </a:spcAft>
        <a:buFont typeface="Arial" charset="0"/>
        <a:defRPr sz="2200" b="1" kern="1200">
          <a:solidFill>
            <a:schemeClr val="tx1"/>
          </a:solidFill>
          <a:latin typeface="+mn-lt"/>
          <a:ea typeface="+mn-ea"/>
          <a:cs typeface="+mn-cs"/>
        </a:defRPr>
      </a:lvl1pPr>
      <a:lvl2pPr marL="266700" indent="-266700" algn="l" rtl="0" fontAlgn="base">
        <a:spcBef>
          <a:spcPct val="0"/>
        </a:spcBef>
        <a:spcAft>
          <a:spcPts val="400"/>
        </a:spcAft>
        <a:buBlip>
          <a:blip r:embed="rId6"/>
        </a:buBlip>
        <a:defRPr sz="2200" kern="1200">
          <a:solidFill>
            <a:schemeClr val="tx1"/>
          </a:solidFill>
          <a:latin typeface="+mn-lt"/>
          <a:ea typeface="+mn-ea"/>
          <a:cs typeface="+mn-cs"/>
        </a:defRPr>
      </a:lvl2pPr>
      <a:lvl3pPr marL="541338" indent="-274638" algn="l" rtl="0" fontAlgn="base">
        <a:spcBef>
          <a:spcPct val="0"/>
        </a:spcBef>
        <a:spcAft>
          <a:spcPts val="400"/>
        </a:spcAft>
        <a:buBlip>
          <a:blip r:embed="rId6"/>
        </a:buBlip>
        <a:defRPr sz="2200" kern="1200">
          <a:solidFill>
            <a:schemeClr val="tx1"/>
          </a:solidFill>
          <a:latin typeface="+mn-lt"/>
          <a:ea typeface="+mn-ea"/>
          <a:cs typeface="+mn-cs"/>
        </a:defRPr>
      </a:lvl3pPr>
      <a:lvl4pPr marL="808038" indent="-266700" algn="l" rtl="0" fontAlgn="base">
        <a:spcBef>
          <a:spcPct val="0"/>
        </a:spcBef>
        <a:spcAft>
          <a:spcPts val="400"/>
        </a:spcAft>
        <a:buBlip>
          <a:blip r:embed="rId6"/>
        </a:buBlip>
        <a:defRPr sz="2200" kern="1200">
          <a:solidFill>
            <a:schemeClr val="tx1"/>
          </a:solidFill>
          <a:latin typeface="+mn-lt"/>
          <a:ea typeface="+mn-ea"/>
          <a:cs typeface="+mn-cs"/>
        </a:defRPr>
      </a:lvl4pPr>
      <a:lvl5pPr marL="1074738" indent="-266700" algn="l" rtl="0" fontAlgn="base">
        <a:spcBef>
          <a:spcPct val="0"/>
        </a:spcBef>
        <a:spcAft>
          <a:spcPts val="400"/>
        </a:spcAft>
        <a:buBlip>
          <a:blip r:embed="rId6"/>
        </a:buBlip>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xml"/><Relationship Id="rId1" Type="http://schemas.openxmlformats.org/officeDocument/2006/relationships/vmlDrawing" Target="../drawings/vmlDrawing1.vml"/><Relationship Id="rId5" Type="http://schemas.openxmlformats.org/officeDocument/2006/relationships/image" Target="../media/image8.emf"/><Relationship Id="rId4" Type="http://schemas.openxmlformats.org/officeDocument/2006/relationships/oleObject" Target="file:///\\applications2\finance2\Board%20Reports\2021-22\Period%2012%20(March%2022)\04%20Board%20Reporting\01%20Finance%20Performance%20Board%20Reporting%20Workbook.xlsb!1a%20KPI%20Dashboard%20(2)!R7C2:R50C29" TargetMode="External"/></Relationships>
</file>

<file path=ppt/slides/_rels/slide4.xml.rels><?xml version="1.0" encoding="UTF-8" standalone="yes"?>
<Relationships xmlns="http://schemas.openxmlformats.org/package/2006/relationships"><Relationship Id="rId3" Type="http://schemas.openxmlformats.org/officeDocument/2006/relationships/oleObject" Target="file:///\\applications2\finance2\Board%20Reports\2021-22\Period%2012%20(March%2022)\04%20Board%20Reporting\01%20Finance%20Performance%20Board%20Reporting%20Workbook.xlsb!1b%20SoCI%20%20%20!R8C2:R42C20" TargetMode="External"/><Relationship Id="rId2" Type="http://schemas.openxmlformats.org/officeDocument/2006/relationships/slideLayout" Target="../slideLayouts/slideLayout3.xml"/><Relationship Id="rId1" Type="http://schemas.openxmlformats.org/officeDocument/2006/relationships/vmlDrawing" Target="../drawings/vmlDrawing2.vml"/><Relationship Id="rId4" Type="http://schemas.openxmlformats.org/officeDocument/2006/relationships/image" Target="../media/image9.emf"/></Relationships>
</file>

<file path=ppt/slides/_rels/slide5.xml.rels><?xml version="1.0" encoding="UTF-8" standalone="yes"?>
<Relationships xmlns="http://schemas.openxmlformats.org/package/2006/relationships"><Relationship Id="rId3" Type="http://schemas.openxmlformats.org/officeDocument/2006/relationships/oleObject" Target="file:///\\applications2\finance2\Board%20Reports\2021-22\Period%2012%20(March%2022)\04%20Board%20Reporting\01%20Finance%20Performance%20Board%20Reporting%20Workbook.xlsb!3a%20Patient%20Income!R6C2:R44C22" TargetMode="External"/><Relationship Id="rId2" Type="http://schemas.openxmlformats.org/officeDocument/2006/relationships/slideLayout" Target="../slideLayouts/slideLayout3.xml"/><Relationship Id="rId1" Type="http://schemas.openxmlformats.org/officeDocument/2006/relationships/vmlDrawing" Target="../drawings/vmlDrawing3.vml"/><Relationship Id="rId4" Type="http://schemas.openxmlformats.org/officeDocument/2006/relationships/image" Target="../media/image10.emf"/></Relationships>
</file>

<file path=ppt/slides/_rels/slide6.xml.rels><?xml version="1.0" encoding="UTF-8" standalone="yes"?>
<Relationships xmlns="http://schemas.openxmlformats.org/package/2006/relationships"><Relationship Id="rId3" Type="http://schemas.openxmlformats.org/officeDocument/2006/relationships/oleObject" Target="file:///\\applications2\finance2\Board%20Reports\2021-22\Period%2012%20(March%2022)\04%20Board%20Reporting\01%20Finance%20Performance%20Board%20Reporting%20Workbook.xlsb!5a%20SoFP%20!R6C2:R52C26" TargetMode="External"/><Relationship Id="rId2" Type="http://schemas.openxmlformats.org/officeDocument/2006/relationships/slideLayout" Target="../slideLayouts/slideLayout3.xml"/><Relationship Id="rId1" Type="http://schemas.openxmlformats.org/officeDocument/2006/relationships/vmlDrawing" Target="../drawings/vmlDrawing4.vml"/><Relationship Id="rId4" Type="http://schemas.openxmlformats.org/officeDocument/2006/relationships/image" Target="../media/image11.emf"/></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3"/>
          <p:cNvSpPr>
            <a:spLocks noGrp="1" noChangeArrowheads="1"/>
          </p:cNvSpPr>
          <p:nvPr>
            <p:ph type="ctrTitle"/>
          </p:nvPr>
        </p:nvSpPr>
        <p:spPr>
          <a:xfrm>
            <a:off x="514349" y="2776538"/>
            <a:ext cx="8612717" cy="1711325"/>
          </a:xfrm>
        </p:spPr>
        <p:txBody>
          <a:bodyPr>
            <a:normAutofit/>
          </a:bodyPr>
          <a:lstStyle/>
          <a:p>
            <a:r>
              <a:rPr lang="en-GB" altLang="en-US" sz="2600" dirty="0"/>
              <a:t>Monthly Finance Performance Report</a:t>
            </a:r>
            <a:br>
              <a:rPr lang="en-GB" altLang="en-US" sz="2600" dirty="0"/>
            </a:br>
            <a:r>
              <a:rPr lang="en-GB" altLang="en-US" sz="2600" dirty="0"/>
              <a:t>For the period ended 31</a:t>
            </a:r>
            <a:r>
              <a:rPr lang="en-GB" altLang="en-US" sz="2600" baseline="30000" dirty="0"/>
              <a:t>st</a:t>
            </a:r>
            <a:r>
              <a:rPr lang="en-GB" altLang="en-US" sz="2600" dirty="0"/>
              <a:t> March 2022 (Month 12)</a:t>
            </a:r>
          </a:p>
        </p:txBody>
      </p:sp>
      <p:graphicFrame>
        <p:nvGraphicFramePr>
          <p:cNvPr id="2" name="Table 1"/>
          <p:cNvGraphicFramePr>
            <a:graphicFrameLocks noGrp="1"/>
          </p:cNvGraphicFramePr>
          <p:nvPr>
            <p:extLst>
              <p:ext uri="{D42A27DB-BD31-4B8C-83A1-F6EECF244321}">
                <p14:modId xmlns:p14="http://schemas.microsoft.com/office/powerpoint/2010/main" val="2587379572"/>
              </p:ext>
            </p:extLst>
          </p:nvPr>
        </p:nvGraphicFramePr>
        <p:xfrm>
          <a:off x="388938" y="5344338"/>
          <a:ext cx="5040000" cy="1104087"/>
        </p:xfrm>
        <a:graphic>
          <a:graphicData uri="http://schemas.openxmlformats.org/drawingml/2006/table">
            <a:tbl>
              <a:tblPr firstRow="1" firstCol="1" lastRow="1" lastCol="1" bandRow="1" bandCol="1"/>
              <a:tblGrid>
                <a:gridCol w="2030412">
                  <a:extLst>
                    <a:ext uri="{9D8B030D-6E8A-4147-A177-3AD203B41FA5}">
                      <a16:colId xmlns:a16="http://schemas.microsoft.com/office/drawing/2014/main" val="20000"/>
                    </a:ext>
                  </a:extLst>
                </a:gridCol>
                <a:gridCol w="3009588">
                  <a:extLst>
                    <a:ext uri="{9D8B030D-6E8A-4147-A177-3AD203B41FA5}">
                      <a16:colId xmlns:a16="http://schemas.microsoft.com/office/drawing/2014/main" val="20001"/>
                    </a:ext>
                  </a:extLst>
                </a:gridCol>
              </a:tblGrid>
              <a:tr h="351892">
                <a:tc>
                  <a:txBody>
                    <a:bodyPr/>
                    <a:lstStyle/>
                    <a:p>
                      <a:pPr algn="l">
                        <a:lnSpc>
                          <a:spcPct val="115000"/>
                        </a:lnSpc>
                        <a:spcBef>
                          <a:spcPts val="600"/>
                        </a:spcBef>
                        <a:spcAft>
                          <a:spcPts val="600"/>
                        </a:spcAft>
                      </a:pPr>
                      <a:r>
                        <a:rPr lang="en-GB" sz="1800" b="1" dirty="0">
                          <a:effectLst/>
                          <a:latin typeface="Arial" panose="020B0604020202020204" pitchFamily="34" charset="0"/>
                          <a:ea typeface="Calibri"/>
                          <a:cs typeface="Arial" panose="020B0604020202020204" pitchFamily="34" charset="0"/>
                        </a:rPr>
                        <a:t>Presented by</a:t>
                      </a:r>
                    </a:p>
                  </a:txBody>
                  <a:tcPr marL="48960" marR="48960" marT="64374" marB="38534"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lnSpc>
                          <a:spcPct val="115000"/>
                        </a:lnSpc>
                        <a:spcBef>
                          <a:spcPts val="600"/>
                        </a:spcBef>
                        <a:spcAft>
                          <a:spcPts val="600"/>
                        </a:spcAft>
                      </a:pPr>
                      <a:r>
                        <a:rPr lang="en-GB" sz="1000" dirty="0">
                          <a:effectLst/>
                          <a:latin typeface="Arial" panose="020B0604020202020204" pitchFamily="34" charset="0"/>
                          <a:ea typeface="Calibri"/>
                          <a:cs typeface="Arial" panose="020B0604020202020204" pitchFamily="34" charset="0"/>
                        </a:rPr>
                        <a:t>Jonathan Wilson;</a:t>
                      </a:r>
                      <a:r>
                        <a:rPr lang="en-GB" sz="1000" baseline="0" dirty="0">
                          <a:effectLst/>
                          <a:latin typeface="Arial" panose="020B0604020202020204" pitchFamily="34" charset="0"/>
                          <a:ea typeface="Calibri"/>
                          <a:cs typeface="Arial" panose="020B0604020202020204" pitchFamily="34" charset="0"/>
                        </a:rPr>
                        <a:t> Chief Financial Officer</a:t>
                      </a:r>
                      <a:endParaRPr lang="en-GB" sz="1000" dirty="0">
                        <a:effectLst/>
                        <a:latin typeface="Arial" panose="020B0604020202020204" pitchFamily="34" charset="0"/>
                        <a:ea typeface="Calibri"/>
                        <a:cs typeface="Arial" panose="020B0604020202020204" pitchFamily="34" charset="0"/>
                      </a:endParaRPr>
                    </a:p>
                  </a:txBody>
                  <a:tcPr marL="48960" marR="48960" marT="64374" marB="38534"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0"/>
                  </a:ext>
                </a:extLst>
              </a:tr>
              <a:tr h="407988">
                <a:tc>
                  <a:txBody>
                    <a:bodyPr/>
                    <a:lstStyle/>
                    <a:p>
                      <a:pPr algn="l">
                        <a:lnSpc>
                          <a:spcPct val="115000"/>
                        </a:lnSpc>
                        <a:spcBef>
                          <a:spcPts val="600"/>
                        </a:spcBef>
                        <a:spcAft>
                          <a:spcPts val="600"/>
                        </a:spcAft>
                      </a:pPr>
                      <a:r>
                        <a:rPr lang="en-GB" sz="1800" b="1" dirty="0">
                          <a:effectLst/>
                          <a:latin typeface="Arial" panose="020B0604020202020204" pitchFamily="34" charset="0"/>
                          <a:ea typeface="Calibri"/>
                          <a:cs typeface="Arial" panose="020B0604020202020204" pitchFamily="34" charset="0"/>
                        </a:rPr>
                        <a:t>Prepared</a:t>
                      </a:r>
                      <a:r>
                        <a:rPr lang="en-GB" sz="1800" b="1" baseline="0" dirty="0">
                          <a:effectLst/>
                          <a:latin typeface="Arial" panose="020B0604020202020204" pitchFamily="34" charset="0"/>
                          <a:ea typeface="Calibri"/>
                          <a:cs typeface="Arial" panose="020B0604020202020204" pitchFamily="34" charset="0"/>
                        </a:rPr>
                        <a:t> by</a:t>
                      </a:r>
                      <a:endParaRPr lang="en-GB" sz="1800" dirty="0">
                        <a:effectLst/>
                        <a:latin typeface="Arial" panose="020B0604020202020204" pitchFamily="34" charset="0"/>
                        <a:ea typeface="Calibri"/>
                        <a:cs typeface="Arial" panose="020B0604020202020204" pitchFamily="34" charset="0"/>
                      </a:endParaRPr>
                    </a:p>
                  </a:txBody>
                  <a:tcPr marL="48960" marR="48960" marT="64374" marB="38534"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lnSpc>
                          <a:spcPct val="100000"/>
                        </a:lnSpc>
                        <a:spcBef>
                          <a:spcPts val="0"/>
                        </a:spcBef>
                        <a:spcAft>
                          <a:spcPts val="0"/>
                        </a:spcAft>
                      </a:pPr>
                      <a:r>
                        <a:rPr lang="en-GB" sz="1000" dirty="0">
                          <a:effectLst/>
                          <a:latin typeface="Arial" panose="020B0604020202020204" pitchFamily="34" charset="0"/>
                          <a:ea typeface="Calibri"/>
                          <a:cs typeface="Arial" panose="020B0604020202020204" pitchFamily="34" charset="0"/>
                        </a:rPr>
                        <a:t>Justin Betts; Deputy Chief Finance</a:t>
                      </a:r>
                      <a:r>
                        <a:rPr lang="en-GB" sz="1000" baseline="0" dirty="0">
                          <a:effectLst/>
                          <a:latin typeface="Arial" panose="020B0604020202020204" pitchFamily="34" charset="0"/>
                          <a:ea typeface="Calibri"/>
                          <a:cs typeface="Arial" panose="020B0604020202020204" pitchFamily="34" charset="0"/>
                        </a:rPr>
                        <a:t> Officer</a:t>
                      </a:r>
                    </a:p>
                    <a:p>
                      <a:pPr algn="just">
                        <a:lnSpc>
                          <a:spcPct val="100000"/>
                        </a:lnSpc>
                        <a:spcBef>
                          <a:spcPts val="0"/>
                        </a:spcBef>
                        <a:spcAft>
                          <a:spcPts val="0"/>
                        </a:spcAft>
                      </a:pPr>
                      <a:r>
                        <a:rPr lang="en-GB" sz="1000" baseline="0" dirty="0">
                          <a:effectLst/>
                          <a:latin typeface="Arial" panose="020B0604020202020204" pitchFamily="34" charset="0"/>
                          <a:ea typeface="Calibri"/>
                          <a:cs typeface="Arial" panose="020B0604020202020204" pitchFamily="34" charset="0"/>
                        </a:rPr>
                        <a:t>Amit Patel; Head of Financial Management</a:t>
                      </a:r>
                    </a:p>
                    <a:p>
                      <a:pPr algn="just">
                        <a:lnSpc>
                          <a:spcPct val="100000"/>
                        </a:lnSpc>
                        <a:spcBef>
                          <a:spcPts val="0"/>
                        </a:spcBef>
                        <a:spcAft>
                          <a:spcPts val="0"/>
                        </a:spcAft>
                      </a:pPr>
                      <a:r>
                        <a:rPr lang="en-GB" sz="1000" baseline="0" dirty="0">
                          <a:effectLst/>
                          <a:latin typeface="Arial" panose="020B0604020202020204" pitchFamily="34" charset="0"/>
                          <a:ea typeface="Calibri"/>
                          <a:cs typeface="Arial" panose="020B0604020202020204" pitchFamily="34" charset="0"/>
                        </a:rPr>
                        <a:t>Lubna Dharssi, Head of Financial Control</a:t>
                      </a:r>
                    </a:p>
                    <a:p>
                      <a:pPr algn="just">
                        <a:lnSpc>
                          <a:spcPct val="100000"/>
                        </a:lnSpc>
                        <a:spcBef>
                          <a:spcPts val="0"/>
                        </a:spcBef>
                        <a:spcAft>
                          <a:spcPts val="0"/>
                        </a:spcAft>
                      </a:pPr>
                      <a:r>
                        <a:rPr lang="en-GB" sz="1000" baseline="0" dirty="0">
                          <a:effectLst/>
                          <a:latin typeface="Arial" panose="020B0604020202020204" pitchFamily="34" charset="0"/>
                          <a:ea typeface="Calibri"/>
                          <a:cs typeface="Arial" panose="020B0604020202020204" pitchFamily="34" charset="0"/>
                        </a:rPr>
                        <a:t>Richard Allen; Head of Income and Contracts</a:t>
                      </a:r>
                      <a:endParaRPr lang="en-GB" sz="1000" dirty="0">
                        <a:effectLst/>
                        <a:latin typeface="Arial" panose="020B0604020202020204" pitchFamily="34" charset="0"/>
                        <a:ea typeface="Calibri"/>
                        <a:cs typeface="Arial" panose="020B0604020202020204" pitchFamily="34" charset="0"/>
                      </a:endParaRPr>
                    </a:p>
                  </a:txBody>
                  <a:tcPr marL="48960" marR="48960" marT="64374" marB="38534"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noChangeArrowheads="1"/>
          </p:cNvSpPr>
          <p:nvPr>
            <p:ph type="title"/>
          </p:nvPr>
        </p:nvSpPr>
        <p:spPr>
          <a:xfrm>
            <a:off x="412591" y="981075"/>
            <a:ext cx="10624238" cy="457200"/>
          </a:xfrm>
        </p:spPr>
        <p:txBody>
          <a:bodyPr/>
          <a:lstStyle/>
          <a:p>
            <a:r>
              <a:rPr lang="en-GB" altLang="en-US" sz="2000" dirty="0"/>
              <a:t>Key Messages</a:t>
            </a:r>
          </a:p>
        </p:txBody>
      </p:sp>
      <p:graphicFrame>
        <p:nvGraphicFramePr>
          <p:cNvPr id="5" name="Table 4"/>
          <p:cNvGraphicFramePr>
            <a:graphicFrameLocks noGrp="1"/>
          </p:cNvGraphicFramePr>
          <p:nvPr>
            <p:extLst>
              <p:ext uri="{D42A27DB-BD31-4B8C-83A1-F6EECF244321}">
                <p14:modId xmlns:p14="http://schemas.microsoft.com/office/powerpoint/2010/main" val="2330876949"/>
              </p:ext>
            </p:extLst>
          </p:nvPr>
        </p:nvGraphicFramePr>
        <p:xfrm>
          <a:off x="412591" y="1785974"/>
          <a:ext cx="5192681" cy="4745571"/>
        </p:xfrm>
        <a:graphic>
          <a:graphicData uri="http://schemas.openxmlformats.org/drawingml/2006/table">
            <a:tbl>
              <a:tblPr firstRow="1" firstCol="1" lastRow="1" lastCol="1" bandRow="1" bandCol="1"/>
              <a:tblGrid>
                <a:gridCol w="1092359">
                  <a:extLst>
                    <a:ext uri="{9D8B030D-6E8A-4147-A177-3AD203B41FA5}">
                      <a16:colId xmlns:a16="http://schemas.microsoft.com/office/drawing/2014/main" val="20000"/>
                    </a:ext>
                  </a:extLst>
                </a:gridCol>
                <a:gridCol w="4100322">
                  <a:extLst>
                    <a:ext uri="{9D8B030D-6E8A-4147-A177-3AD203B41FA5}">
                      <a16:colId xmlns:a16="http://schemas.microsoft.com/office/drawing/2014/main" val="20001"/>
                    </a:ext>
                  </a:extLst>
                </a:gridCol>
              </a:tblGrid>
              <a:tr h="807533">
                <a:tc>
                  <a:txBody>
                    <a:bodyPr/>
                    <a:lstStyle/>
                    <a:p>
                      <a:pPr algn="l">
                        <a:lnSpc>
                          <a:spcPct val="115000"/>
                        </a:lnSpc>
                        <a:spcBef>
                          <a:spcPts val="600"/>
                        </a:spcBef>
                        <a:spcAft>
                          <a:spcPts val="600"/>
                        </a:spcAft>
                      </a:pPr>
                      <a:r>
                        <a:rPr lang="en-GB" sz="900" b="1" dirty="0">
                          <a:solidFill>
                            <a:schemeClr val="tx1"/>
                          </a:solidFill>
                          <a:effectLst/>
                          <a:latin typeface="Arial" panose="020B0604020202020204" pitchFamily="34" charset="0"/>
                          <a:ea typeface="Calibri"/>
                          <a:cs typeface="Arial" panose="020B0604020202020204" pitchFamily="34" charset="0"/>
                        </a:rPr>
                        <a:t>Financial </a:t>
                      </a:r>
                      <a:r>
                        <a:rPr lang="en-GB" sz="900" b="1" kern="1200" dirty="0">
                          <a:solidFill>
                            <a:schemeClr val="tx1"/>
                          </a:solidFill>
                          <a:effectLst/>
                          <a:latin typeface="Arial" panose="020B0604020202020204" pitchFamily="34" charset="0"/>
                          <a:ea typeface="Calibri"/>
                          <a:cs typeface="Arial" panose="020B0604020202020204" pitchFamily="34" charset="0"/>
                        </a:rPr>
                        <a:t>Position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chemeClr val="tx1"/>
                          </a:solidFill>
                          <a:effectLst/>
                          <a:uLnTx/>
                          <a:uFillTx/>
                          <a:latin typeface="Arial" panose="020B0604020202020204" pitchFamily="34" charset="0"/>
                          <a:ea typeface="Calibri"/>
                          <a:cs typeface="Arial" panose="020B0604020202020204" pitchFamily="34" charset="0"/>
                        </a:rPr>
                        <a:t>£3.08m surplus in month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chemeClr val="tx1"/>
                          </a:solidFill>
                          <a:effectLst/>
                          <a:uLnTx/>
                          <a:uFillTx/>
                          <a:latin typeface="Arial" panose="020B0604020202020204" pitchFamily="34" charset="0"/>
                          <a:ea typeface="Calibri"/>
                          <a:cs typeface="Arial" panose="020B0604020202020204" pitchFamily="34" charset="0"/>
                        </a:rPr>
                        <a:t>including support</a:t>
                      </a:r>
                    </a:p>
                  </a:txBody>
                  <a:tcPr marL="48960" marR="48960" marT="64374" marB="38534">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dirty="0">
                          <a:ln>
                            <a:noFill/>
                          </a:ln>
                          <a:solidFill>
                            <a:schemeClr val="tx1"/>
                          </a:solidFill>
                          <a:effectLst/>
                          <a:uLnTx/>
                          <a:uFillTx/>
                          <a:latin typeface="Arial" panose="020B0604020202020204" pitchFamily="34" charset="0"/>
                          <a:ea typeface="Calibri"/>
                          <a:cs typeface="Arial" panose="020B0604020202020204" pitchFamily="34" charset="0"/>
                        </a:rPr>
                        <a:t>For March the Trust is reporting:- </a:t>
                      </a: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900" b="0" i="0" u="none" strike="noStrike" kern="1200" cap="none" spc="0" normalizeH="0" baseline="0" noProof="0" dirty="0">
                        <a:ln>
                          <a:noFill/>
                        </a:ln>
                        <a:solidFill>
                          <a:schemeClr val="tx1"/>
                        </a:solidFill>
                        <a:effectLst/>
                        <a:uLnTx/>
                        <a:uFillTx/>
                        <a:latin typeface="Arial" panose="020B0604020202020204" pitchFamily="34" charset="0"/>
                        <a:ea typeface="Calibri"/>
                        <a:cs typeface="Arial" panose="020B0604020202020204" pitchFamily="34" charset="0"/>
                      </a:endParaRP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900" b="0" i="0" u="none" strike="noStrike" kern="1200" cap="none" spc="0" normalizeH="0" baseline="0" noProof="0" dirty="0">
                          <a:ln>
                            <a:noFill/>
                          </a:ln>
                          <a:solidFill>
                            <a:schemeClr val="tx1"/>
                          </a:solidFill>
                          <a:effectLst/>
                          <a:uLnTx/>
                          <a:uFillTx/>
                          <a:latin typeface="Arial" panose="020B0604020202020204" pitchFamily="34" charset="0"/>
                          <a:ea typeface="Calibri"/>
                          <a:cs typeface="Arial" panose="020B0604020202020204" pitchFamily="34" charset="0"/>
                        </a:rPr>
                        <a:t>£17.77m deficit year to date pre COVID support and top-up funding;</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900" b="0" i="0" u="none" strike="noStrike" kern="1200" cap="none" spc="0" normalizeH="0" baseline="0" noProof="0" dirty="0">
                          <a:ln>
                            <a:noFill/>
                          </a:ln>
                          <a:solidFill>
                            <a:schemeClr val="tx1"/>
                          </a:solidFill>
                          <a:effectLst/>
                          <a:uLnTx/>
                          <a:uFillTx/>
                          <a:latin typeface="Arial" panose="020B0604020202020204" pitchFamily="34" charset="0"/>
                          <a:ea typeface="Calibri"/>
                          <a:cs typeface="Arial" panose="020B0604020202020204" pitchFamily="34" charset="0"/>
                        </a:rPr>
                        <a:t>£37.55m of COVD support and top-up funding, resulting in a; </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900" b="0" i="0" u="none" strike="noStrike" kern="1200" cap="none" spc="0" normalizeH="0" baseline="0" noProof="0" dirty="0">
                          <a:ln>
                            <a:noFill/>
                          </a:ln>
                          <a:solidFill>
                            <a:schemeClr val="tx1"/>
                          </a:solidFill>
                          <a:effectLst/>
                          <a:uLnTx/>
                          <a:uFillTx/>
                          <a:latin typeface="Arial" panose="020B0604020202020204" pitchFamily="34" charset="0"/>
                          <a:ea typeface="Calibri"/>
                          <a:cs typeface="Arial" panose="020B0604020202020204" pitchFamily="34" charset="0"/>
                        </a:rPr>
                        <a:t>£19.77m surplus year to date.</a:t>
                      </a:r>
                    </a:p>
                  </a:txBody>
                  <a:tcPr marL="48960" marR="48960" marT="64374" marB="38534">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509269907"/>
                  </a:ext>
                </a:extLst>
              </a:tr>
              <a:tr h="2066036">
                <a:tc>
                  <a:txBody>
                    <a:bodyPr/>
                    <a:lstStyle/>
                    <a:p>
                      <a:pPr algn="l">
                        <a:lnSpc>
                          <a:spcPct val="115000"/>
                        </a:lnSpc>
                        <a:spcBef>
                          <a:spcPts val="600"/>
                        </a:spcBef>
                        <a:spcAft>
                          <a:spcPts val="600"/>
                        </a:spcAft>
                      </a:pPr>
                      <a:r>
                        <a:rPr lang="en-GB" sz="900" b="1" dirty="0">
                          <a:solidFill>
                            <a:schemeClr val="tx1"/>
                          </a:solidFill>
                          <a:effectLst/>
                          <a:latin typeface="Arial" panose="020B0604020202020204" pitchFamily="34" charset="0"/>
                          <a:ea typeface="Calibri"/>
                          <a:cs typeface="Arial" panose="020B0604020202020204" pitchFamily="34" charset="0"/>
                        </a:rPr>
                        <a:t>Income</a:t>
                      </a:r>
                      <a:endParaRPr lang="en-GB" sz="900" dirty="0">
                        <a:solidFill>
                          <a:schemeClr val="tx1"/>
                        </a:solidFill>
                        <a:effectLst/>
                        <a:latin typeface="Arial" panose="020B0604020202020204" pitchFamily="34" charset="0"/>
                        <a:ea typeface="Calibri"/>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chemeClr val="tx1"/>
                          </a:solidFill>
                          <a:effectLst/>
                          <a:uLnTx/>
                          <a:uFillTx/>
                          <a:latin typeface="Arial" panose="020B0604020202020204" pitchFamily="34" charset="0"/>
                          <a:ea typeface="Calibri"/>
                          <a:cs typeface="Arial" panose="020B0604020202020204" pitchFamily="34" charset="0"/>
                        </a:rPr>
                        <a:t>£23.01m in month</a:t>
                      </a:r>
                    </a:p>
                  </a:txBody>
                  <a:tcPr marL="48960" marR="48960" marT="64374" marB="38534">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600"/>
                        </a:spcBef>
                        <a:spcAft>
                          <a:spcPts val="600"/>
                        </a:spcAft>
                        <a:buClrTx/>
                        <a:buSzTx/>
                        <a:buFontTx/>
                        <a:buNone/>
                        <a:tabLst/>
                        <a:defRPr/>
                      </a:pPr>
                      <a:r>
                        <a:rPr kumimoji="0" lang="en-GB" sz="900" b="0" i="0" u="none" strike="noStrike" kern="1200" cap="none" spc="0" normalizeH="0" baseline="0" noProof="0" dirty="0">
                          <a:ln>
                            <a:noFill/>
                          </a:ln>
                          <a:solidFill>
                            <a:schemeClr val="tx1"/>
                          </a:solidFill>
                          <a:effectLst/>
                          <a:uLnTx/>
                          <a:uFillTx/>
                          <a:latin typeface="Arial" panose="020B0604020202020204" pitchFamily="34" charset="0"/>
                          <a:ea typeface="Calibri"/>
                          <a:cs typeface="Arial" panose="020B0604020202020204" pitchFamily="34" charset="0"/>
                        </a:rPr>
                        <a:t>Total trust income was £23.01m in March, a £0.42m adverse variance to plan, largely linked to activity delivery. Material variances include:-</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900" b="0" i="0" u="none" strike="noStrike" kern="1200" cap="none" spc="0" normalizeH="0" baseline="0" noProof="0" dirty="0">
                          <a:ln>
                            <a:noFill/>
                          </a:ln>
                          <a:solidFill>
                            <a:schemeClr val="tx1"/>
                          </a:solidFill>
                          <a:effectLst/>
                          <a:uLnTx/>
                          <a:uFillTx/>
                          <a:latin typeface="Arial" panose="020B0604020202020204" pitchFamily="34" charset="0"/>
                          <a:ea typeface="Calibri"/>
                          <a:cs typeface="Arial" panose="020B0604020202020204" pitchFamily="34" charset="0"/>
                        </a:rPr>
                        <a:t>Commissioned Clinical Income £0.66m adverse (£21.18m YTD);</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900" b="0" i="0" u="none" strike="noStrike" kern="1200" cap="none" spc="0" normalizeH="0" baseline="0" noProof="0" dirty="0">
                          <a:ln>
                            <a:noFill/>
                          </a:ln>
                          <a:solidFill>
                            <a:schemeClr val="tx1"/>
                          </a:solidFill>
                          <a:effectLst/>
                          <a:uLnTx/>
                          <a:uFillTx/>
                          <a:latin typeface="Arial" panose="020B0604020202020204" pitchFamily="34" charset="0"/>
                          <a:ea typeface="Calibri"/>
                          <a:cs typeface="Arial" panose="020B0604020202020204" pitchFamily="34" charset="0"/>
                        </a:rPr>
                        <a:t>Other Clinical Income £0.17m adverse (£0.66m YTD);</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900" b="0" i="0" u="none" strike="noStrike" kern="1200" cap="none" spc="0" normalizeH="0" baseline="0" noProof="0" dirty="0">
                          <a:ln>
                            <a:noFill/>
                          </a:ln>
                          <a:solidFill>
                            <a:schemeClr val="tx1"/>
                          </a:solidFill>
                          <a:effectLst/>
                          <a:uLnTx/>
                          <a:uFillTx/>
                          <a:latin typeface="Arial" panose="020B0604020202020204" pitchFamily="34" charset="0"/>
                          <a:ea typeface="Calibri"/>
                          <a:cs typeface="Arial" panose="020B0604020202020204" pitchFamily="34" charset="0"/>
                        </a:rPr>
                        <a:t>Commercial Income £0.16m favourable (£0.35m YTD);</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900" b="0" i="0" u="none" strike="noStrike" kern="1200" cap="none" spc="0" normalizeH="0" baseline="0" noProof="0" dirty="0">
                          <a:ln>
                            <a:noFill/>
                          </a:ln>
                          <a:solidFill>
                            <a:schemeClr val="tx1"/>
                          </a:solidFill>
                          <a:effectLst/>
                          <a:uLnTx/>
                          <a:uFillTx/>
                          <a:latin typeface="Arial" panose="020B0604020202020204" pitchFamily="34" charset="0"/>
                          <a:ea typeface="Calibri"/>
                          <a:cs typeface="Arial" panose="020B0604020202020204" pitchFamily="34" charset="0"/>
                        </a:rPr>
                        <a:t>COVID top up payments included a further £1.0m distribution received from the NCL system reserve notified on 25th March.</a:t>
                      </a:r>
                    </a:p>
                    <a:p>
                      <a:pPr marL="0" marR="0" lvl="0" indent="0" algn="just" defTabSz="914400" rtl="0" eaLnBrk="1" fontAlgn="auto" latinLnBrk="0" hangingPunct="1">
                        <a:lnSpc>
                          <a:spcPct val="100000"/>
                        </a:lnSpc>
                        <a:spcBef>
                          <a:spcPts val="600"/>
                        </a:spcBef>
                        <a:spcAft>
                          <a:spcPts val="600"/>
                        </a:spcAft>
                        <a:buClrTx/>
                        <a:buSzTx/>
                        <a:buFontTx/>
                        <a:buNone/>
                        <a:tabLst/>
                        <a:defRPr/>
                      </a:pPr>
                      <a:r>
                        <a:rPr lang="en-GB" sz="900" dirty="0">
                          <a:solidFill>
                            <a:schemeClr val="tx1"/>
                          </a:solidFill>
                          <a:effectLst/>
                          <a:latin typeface="Arial" panose="020B0604020202020204" pitchFamily="34" charset="0"/>
                          <a:ea typeface="Calibri"/>
                          <a:cs typeface="Arial" panose="020B0604020202020204" pitchFamily="34" charset="0"/>
                        </a:rPr>
                        <a:t>Activity levels recorded in March compared to 2019/20 activity levels were 69% of A&amp;E activity, 88% Elective, 81% for Outpatients (excluding additive capacity or 91% inclusive), and 105% of Injection activity.</a:t>
                      </a:r>
                    </a:p>
                    <a:p>
                      <a:pPr marL="0" marR="0" lvl="0" indent="0" algn="just" defTabSz="914400" rtl="0" eaLnBrk="1" fontAlgn="auto" latinLnBrk="0" hangingPunct="1">
                        <a:lnSpc>
                          <a:spcPct val="100000"/>
                        </a:lnSpc>
                        <a:spcBef>
                          <a:spcPts val="600"/>
                        </a:spcBef>
                        <a:spcAft>
                          <a:spcPts val="600"/>
                        </a:spcAft>
                        <a:buClrTx/>
                        <a:buSzTx/>
                        <a:buFontTx/>
                        <a:buNone/>
                        <a:tabLst/>
                        <a:defRPr/>
                      </a:pPr>
                      <a:r>
                        <a:rPr lang="en-GB" sz="900" b="0" dirty="0">
                          <a:solidFill>
                            <a:schemeClr val="tx1"/>
                          </a:solidFill>
                          <a:effectLst/>
                          <a:latin typeface="Arial" panose="020B0604020202020204" pitchFamily="34" charset="0"/>
                          <a:ea typeface="Calibri"/>
                          <a:cs typeface="Arial" panose="020B0604020202020204" pitchFamily="34" charset="0"/>
                        </a:rPr>
                        <a:t>Excess funding over activity levels contributed £0.13m in month and £16.72m year to date to the Trusts surplus reported</a:t>
                      </a:r>
                      <a:r>
                        <a:rPr lang="en-GB" sz="900" b="0" baseline="0" dirty="0">
                          <a:solidFill>
                            <a:schemeClr val="tx1"/>
                          </a:solidFill>
                          <a:effectLst/>
                          <a:latin typeface="Arial" panose="020B0604020202020204" pitchFamily="34" charset="0"/>
                          <a:ea typeface="Calibri"/>
                          <a:cs typeface="Arial" panose="020B0604020202020204" pitchFamily="34" charset="0"/>
                        </a:rPr>
                        <a:t> position.</a:t>
                      </a:r>
                    </a:p>
                  </a:txBody>
                  <a:tcPr marL="48960" marR="48960" marT="64374" marB="38534">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0"/>
                  </a:ext>
                </a:extLst>
              </a:tr>
              <a:tr h="1872002">
                <a:tc>
                  <a:txBody>
                    <a:bodyPr/>
                    <a:lstStyle/>
                    <a:p>
                      <a:pPr algn="l">
                        <a:lnSpc>
                          <a:spcPct val="115000"/>
                        </a:lnSpc>
                        <a:spcBef>
                          <a:spcPts val="600"/>
                        </a:spcBef>
                        <a:spcAft>
                          <a:spcPts val="600"/>
                        </a:spcAft>
                      </a:pPr>
                      <a:r>
                        <a:rPr lang="en-GB" sz="900" b="1" dirty="0">
                          <a:solidFill>
                            <a:schemeClr val="tx1"/>
                          </a:solidFill>
                          <a:effectLst/>
                          <a:latin typeface="Arial" panose="020B0604020202020204" pitchFamily="34" charset="0"/>
                          <a:ea typeface="Calibri"/>
                          <a:cs typeface="Arial" panose="020B0604020202020204" pitchFamily="34" charset="0"/>
                        </a:rPr>
                        <a:t>Expenditure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chemeClr val="tx1"/>
                          </a:solidFill>
                          <a:effectLst/>
                          <a:uLnTx/>
                          <a:uFillTx/>
                          <a:latin typeface="Arial" panose="020B0604020202020204" pitchFamily="34" charset="0"/>
                          <a:ea typeface="Calibri"/>
                          <a:cs typeface="Arial" panose="020B0604020202020204" pitchFamily="34" charset="0"/>
                        </a:rPr>
                        <a:t>£21.37m in month</a:t>
                      </a:r>
                    </a:p>
                    <a:p>
                      <a:pPr marL="0" marR="0" indent="0" algn="l" defTabSz="914400" rtl="0" eaLnBrk="1" fontAlgn="auto" latinLnBrk="0" hangingPunct="1">
                        <a:lnSpc>
                          <a:spcPct val="115000"/>
                        </a:lnSpc>
                        <a:spcBef>
                          <a:spcPts val="600"/>
                        </a:spcBef>
                        <a:spcAft>
                          <a:spcPts val="600"/>
                        </a:spcAft>
                        <a:buClrTx/>
                        <a:buSzTx/>
                        <a:buFontTx/>
                        <a:buNone/>
                        <a:tabLst/>
                        <a:defRPr/>
                      </a:pPr>
                      <a:r>
                        <a:rPr lang="en-GB" sz="900" dirty="0">
                          <a:solidFill>
                            <a:schemeClr val="tx1"/>
                          </a:solidFill>
                          <a:effectLst/>
                          <a:latin typeface="Calibri"/>
                          <a:ea typeface="Calibri"/>
                          <a:cs typeface="Arial"/>
                        </a:rPr>
                        <a:t>(pay,</a:t>
                      </a:r>
                      <a:r>
                        <a:rPr lang="en-GB" sz="900" baseline="0" dirty="0">
                          <a:solidFill>
                            <a:schemeClr val="tx1"/>
                          </a:solidFill>
                          <a:effectLst/>
                          <a:latin typeface="Calibri"/>
                          <a:ea typeface="Calibri"/>
                          <a:cs typeface="Arial"/>
                        </a:rPr>
                        <a:t> non pay, excl financing)</a:t>
                      </a:r>
                    </a:p>
                  </a:txBody>
                  <a:tcPr marL="48960" marR="48960" marT="64374" marB="38534">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600"/>
                        </a:spcBef>
                        <a:spcAft>
                          <a:spcPts val="0"/>
                        </a:spcAft>
                        <a:buClrTx/>
                        <a:buSzTx/>
                        <a:buFontTx/>
                        <a:buNone/>
                        <a:tabLst/>
                        <a:defRPr/>
                      </a:pPr>
                      <a:r>
                        <a:rPr kumimoji="0" lang="en-GB" sz="900" b="0" i="0" u="none" strike="noStrike" kern="1200" cap="none" spc="0" normalizeH="0" baseline="0" noProof="0" dirty="0">
                          <a:ln>
                            <a:noFill/>
                          </a:ln>
                          <a:solidFill>
                            <a:schemeClr val="tx1"/>
                          </a:solidFill>
                          <a:effectLst/>
                          <a:uLnTx/>
                          <a:uFillTx/>
                          <a:latin typeface="Arial" panose="020B0604020202020204" pitchFamily="34" charset="0"/>
                          <a:ea typeface="Calibri"/>
                          <a:cs typeface="Arial" panose="020B0604020202020204" pitchFamily="34" charset="0"/>
                        </a:rPr>
                        <a:t>Pay is reporting expenditure of £12.43m in March, £0.26m adverse to plan.  The key points to note are:- </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900" b="0" i="0" u="none" strike="noStrike" kern="1200" cap="none" spc="0" normalizeH="0" baseline="0" noProof="0" dirty="0">
                          <a:ln>
                            <a:noFill/>
                          </a:ln>
                          <a:solidFill>
                            <a:schemeClr val="tx1"/>
                          </a:solidFill>
                          <a:effectLst/>
                          <a:uLnTx/>
                          <a:uFillTx/>
                          <a:latin typeface="Arial" panose="020B0604020202020204" pitchFamily="34" charset="0"/>
                          <a:ea typeface="Calibri"/>
                          <a:cs typeface="Arial" panose="020B0604020202020204" pitchFamily="34" charset="0"/>
                        </a:rPr>
                        <a:t>Temporary staffing levels increased in March across clinical staff groups in primarily cover covid sickness and annual leave. Bank and agency costs were £2.06m against the cumulative trend of £1.38m. </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900" b="0" i="0" u="none" strike="noStrike" kern="1200" cap="none" spc="0" normalizeH="0" baseline="0" noProof="0" dirty="0">
                          <a:ln>
                            <a:noFill/>
                          </a:ln>
                          <a:solidFill>
                            <a:schemeClr val="tx1"/>
                          </a:solidFill>
                          <a:effectLst/>
                          <a:uLnTx/>
                          <a:uFillTx/>
                          <a:latin typeface="Arial" panose="020B0604020202020204" pitchFamily="34" charset="0"/>
                          <a:ea typeface="Calibri"/>
                          <a:cs typeface="Arial" panose="020B0604020202020204" pitchFamily="34" charset="0"/>
                        </a:rPr>
                        <a:t>a £1.035m accrual for unpaid 2021/22 and prior year CEA awards.</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900" b="0" i="0" u="none" strike="noStrike" kern="1200" cap="none" spc="0" normalizeH="0" baseline="0" noProof="0" dirty="0">
                          <a:ln>
                            <a:noFill/>
                          </a:ln>
                          <a:solidFill>
                            <a:schemeClr val="tx1"/>
                          </a:solidFill>
                          <a:effectLst/>
                          <a:uLnTx/>
                          <a:uFillTx/>
                          <a:latin typeface="Arial" panose="020B0604020202020204" pitchFamily="34" charset="0"/>
                          <a:ea typeface="Calibri"/>
                          <a:cs typeface="Arial" panose="020B0604020202020204" pitchFamily="34" charset="0"/>
                        </a:rPr>
                        <a:t>annual leave provision releases of £1.3m, reducing expenditure </a:t>
                      </a:r>
                    </a:p>
                    <a:p>
                      <a:pPr marL="0" marR="0" lvl="0" indent="0" algn="just" defTabSz="914400" rtl="0" eaLnBrk="1" fontAlgn="auto" latinLnBrk="0" hangingPunct="1">
                        <a:lnSpc>
                          <a:spcPct val="100000"/>
                        </a:lnSpc>
                        <a:spcBef>
                          <a:spcPts val="600"/>
                        </a:spcBef>
                        <a:spcAft>
                          <a:spcPts val="0"/>
                        </a:spcAft>
                        <a:buClrTx/>
                        <a:buSzTx/>
                        <a:buFontTx/>
                        <a:buNone/>
                        <a:tabLst/>
                        <a:defRPr/>
                      </a:pPr>
                      <a:r>
                        <a:rPr kumimoji="0" lang="en-GB" sz="900" b="0" i="0" u="none" strike="noStrike" kern="1200" cap="none" spc="0" normalizeH="0" baseline="0" noProof="0" dirty="0">
                          <a:ln>
                            <a:noFill/>
                          </a:ln>
                          <a:solidFill>
                            <a:schemeClr val="tx1"/>
                          </a:solidFill>
                          <a:effectLst/>
                          <a:uLnTx/>
                          <a:uFillTx/>
                          <a:latin typeface="Arial" panose="020B0604020202020204" pitchFamily="34" charset="0"/>
                          <a:ea typeface="Calibri"/>
                          <a:cs typeface="Arial" panose="020B0604020202020204" pitchFamily="34" charset="0"/>
                        </a:rPr>
                        <a:t>Non-pay costs were £1.53m favourable to plan in March, with drugs cost reduction due to lower than planned hight cost (voretigene) drugs treatments. Other non pay favourable movements include a multi-year one off property rates rebate (£1.1m) and a backdated credit note from St Georges related to non-utilisation of QMR theatres (£0.21m) during the pandemic.</a:t>
                      </a:r>
                    </a:p>
                  </a:txBody>
                  <a:tcPr marL="48960" marR="48960" marT="64374" marB="38534">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7" name="Rectangle 1"/>
          <p:cNvSpPr>
            <a:spLocks noChangeArrowheads="1"/>
          </p:cNvSpPr>
          <p:nvPr/>
        </p:nvSpPr>
        <p:spPr bwMode="auto">
          <a:xfrm>
            <a:off x="278516" y="1371600"/>
            <a:ext cx="3619500" cy="4000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0918" tIns="76176" rIns="91440" bIns="76176"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a:ln>
                  <a:noFill/>
                </a:ln>
                <a:solidFill>
                  <a:schemeClr val="tx1"/>
                </a:solidFill>
                <a:effectLst/>
                <a:latin typeface="Calibri" pitchFamily="34" charset="0"/>
                <a:cs typeface="Arial" pitchFamily="34" charset="0"/>
              </a:rPr>
              <a:t>Statement of Comprehensive Income</a:t>
            </a:r>
            <a:endParaRPr kumimoji="0" lang="en-GB"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9" name="Rectangle 1"/>
          <p:cNvSpPr>
            <a:spLocks noChangeArrowheads="1"/>
          </p:cNvSpPr>
          <p:nvPr/>
        </p:nvSpPr>
        <p:spPr bwMode="auto">
          <a:xfrm>
            <a:off x="5865968" y="1369963"/>
            <a:ext cx="3619500" cy="4000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0918" tIns="76176" rIns="91440" bIns="76176"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600" b="1" i="0" u="none" strike="noStrike" cap="none" normalizeH="0" baseline="0" dirty="0">
                <a:ln>
                  <a:noFill/>
                </a:ln>
                <a:solidFill>
                  <a:schemeClr val="tx1"/>
                </a:solidFill>
                <a:effectLst/>
                <a:latin typeface="Calibri" pitchFamily="34" charset="0"/>
                <a:cs typeface="Arial" pitchFamily="34" charset="0"/>
              </a:rPr>
              <a:t>Statement of Financial Position</a:t>
            </a:r>
            <a:endParaRPr kumimoji="0" lang="en-GB"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3" name="Title 3"/>
          <p:cNvSpPr txBox="1">
            <a:spLocks noChangeArrowheads="1"/>
          </p:cNvSpPr>
          <p:nvPr/>
        </p:nvSpPr>
        <p:spPr bwMode="auto">
          <a:xfrm>
            <a:off x="412591" y="114300"/>
            <a:ext cx="8305800"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ctr" anchorCtr="0" compatLnSpc="1">
            <a:prstTxWarp prst="textNoShape">
              <a:avLst/>
            </a:prstTxWarp>
            <a:normAutofit/>
          </a:bodyPr>
          <a:lstStyle>
            <a:lvl1pPr algn="l" rtl="0" fontAlgn="base">
              <a:spcBef>
                <a:spcPct val="0"/>
              </a:spcBef>
              <a:spcAft>
                <a:spcPct val="0"/>
              </a:spcAft>
              <a:defRPr sz="2800" b="1" kern="1200">
                <a:solidFill>
                  <a:schemeClr val="tx1"/>
                </a:solidFill>
                <a:latin typeface="+mj-lt"/>
                <a:ea typeface="+mj-ea"/>
                <a:cs typeface="+mj-cs"/>
              </a:defRPr>
            </a:lvl1pPr>
            <a:lvl2pPr algn="l" rtl="0" fontAlgn="base">
              <a:spcBef>
                <a:spcPct val="0"/>
              </a:spcBef>
              <a:spcAft>
                <a:spcPct val="0"/>
              </a:spcAft>
              <a:defRPr sz="2800" b="1">
                <a:solidFill>
                  <a:schemeClr val="tx1"/>
                </a:solidFill>
                <a:latin typeface="Arial" charset="0"/>
              </a:defRPr>
            </a:lvl2pPr>
            <a:lvl3pPr algn="l" rtl="0" fontAlgn="base">
              <a:spcBef>
                <a:spcPct val="0"/>
              </a:spcBef>
              <a:spcAft>
                <a:spcPct val="0"/>
              </a:spcAft>
              <a:defRPr sz="2800" b="1">
                <a:solidFill>
                  <a:schemeClr val="tx1"/>
                </a:solidFill>
                <a:latin typeface="Arial" charset="0"/>
              </a:defRPr>
            </a:lvl3pPr>
            <a:lvl4pPr algn="l" rtl="0" fontAlgn="base">
              <a:spcBef>
                <a:spcPct val="0"/>
              </a:spcBef>
              <a:spcAft>
                <a:spcPct val="0"/>
              </a:spcAft>
              <a:defRPr sz="2800" b="1">
                <a:solidFill>
                  <a:schemeClr val="tx1"/>
                </a:solidFill>
                <a:latin typeface="Arial" charset="0"/>
              </a:defRPr>
            </a:lvl4pPr>
            <a:lvl5pPr algn="l" rtl="0" fontAlgn="base">
              <a:spcBef>
                <a:spcPct val="0"/>
              </a:spcBef>
              <a:spcAft>
                <a:spcPct val="0"/>
              </a:spcAft>
              <a:defRPr sz="2800" b="1">
                <a:solidFill>
                  <a:schemeClr val="tx1"/>
                </a:solidFill>
                <a:latin typeface="Arial" charset="0"/>
              </a:defRPr>
            </a:lvl5pPr>
            <a:lvl6pPr marL="457200" algn="l" rtl="0" fontAlgn="base">
              <a:spcBef>
                <a:spcPct val="0"/>
              </a:spcBef>
              <a:spcAft>
                <a:spcPct val="0"/>
              </a:spcAft>
              <a:defRPr sz="2800" b="1">
                <a:solidFill>
                  <a:schemeClr val="tx1"/>
                </a:solidFill>
                <a:latin typeface="Arial" charset="0"/>
              </a:defRPr>
            </a:lvl6pPr>
            <a:lvl7pPr marL="914400" algn="l" rtl="0" fontAlgn="base">
              <a:spcBef>
                <a:spcPct val="0"/>
              </a:spcBef>
              <a:spcAft>
                <a:spcPct val="0"/>
              </a:spcAft>
              <a:defRPr sz="2800" b="1">
                <a:solidFill>
                  <a:schemeClr val="tx1"/>
                </a:solidFill>
                <a:latin typeface="Arial" charset="0"/>
              </a:defRPr>
            </a:lvl7pPr>
            <a:lvl8pPr marL="1371600" algn="l" rtl="0" fontAlgn="base">
              <a:spcBef>
                <a:spcPct val="0"/>
              </a:spcBef>
              <a:spcAft>
                <a:spcPct val="0"/>
              </a:spcAft>
              <a:defRPr sz="2800" b="1">
                <a:solidFill>
                  <a:schemeClr val="tx1"/>
                </a:solidFill>
                <a:latin typeface="Arial" charset="0"/>
              </a:defRPr>
            </a:lvl8pPr>
            <a:lvl9pPr marL="1828800" algn="l" rtl="0" fontAlgn="base">
              <a:spcBef>
                <a:spcPct val="0"/>
              </a:spcBef>
              <a:spcAft>
                <a:spcPct val="0"/>
              </a:spcAft>
              <a:defRPr sz="2800" b="1">
                <a:solidFill>
                  <a:schemeClr val="tx1"/>
                </a:solidFill>
                <a:latin typeface="Arial" charset="0"/>
              </a:defRPr>
            </a:lvl9pPr>
          </a:lstStyle>
          <a:p>
            <a:pPr eaLnBrk="1" hangingPunct="1"/>
            <a:r>
              <a:rPr lang="en-GB" altLang="en-US" dirty="0">
                <a:solidFill>
                  <a:schemeClr val="accent1"/>
                </a:solidFill>
              </a:rPr>
              <a:t>Monthly Finance Performance Report</a:t>
            </a:r>
            <a:br>
              <a:rPr lang="en-GB" altLang="en-US" dirty="0">
                <a:solidFill>
                  <a:schemeClr val="accent1"/>
                </a:solidFill>
              </a:rPr>
            </a:br>
            <a:r>
              <a:rPr lang="en-GB" altLang="en-US" sz="1800" dirty="0">
                <a:solidFill>
                  <a:schemeClr val="accent1"/>
                </a:solidFill>
              </a:rPr>
              <a:t>For the period ended </a:t>
            </a:r>
            <a:r>
              <a:rPr lang="en-GB" altLang="en-US" sz="1800" dirty="0">
                <a:solidFill>
                  <a:srgbClr val="005EB8"/>
                </a:solidFill>
              </a:rPr>
              <a:t>31</a:t>
            </a:r>
            <a:r>
              <a:rPr lang="en-GB" altLang="en-US" sz="1800" baseline="30000" dirty="0">
                <a:solidFill>
                  <a:srgbClr val="005EB8"/>
                </a:solidFill>
              </a:rPr>
              <a:t>st</a:t>
            </a:r>
            <a:r>
              <a:rPr lang="en-GB" altLang="en-US" sz="1800" dirty="0">
                <a:solidFill>
                  <a:srgbClr val="005EB8"/>
                </a:solidFill>
              </a:rPr>
              <a:t> March (Month 12)</a:t>
            </a:r>
            <a:endParaRPr lang="en-GB" altLang="en-US" sz="1800" dirty="0">
              <a:solidFill>
                <a:schemeClr val="accent1"/>
              </a:solidFill>
            </a:endParaRPr>
          </a:p>
        </p:txBody>
      </p:sp>
      <p:sp>
        <p:nvSpPr>
          <p:cNvPr id="14" name="Slide Number Placeholder 13"/>
          <p:cNvSpPr>
            <a:spLocks noGrp="1"/>
          </p:cNvSpPr>
          <p:nvPr>
            <p:ph type="sldNum" sz="quarter" idx="12"/>
          </p:nvPr>
        </p:nvSpPr>
        <p:spPr/>
        <p:txBody>
          <a:bodyPr/>
          <a:lstStyle/>
          <a:p>
            <a:fld id="{9347366D-5D24-45E3-B37D-32C44C56F63D}" type="slidenum">
              <a:rPr lang="en-GB" altLang="en-US" smtClean="0"/>
              <a:pPr/>
              <a:t>2</a:t>
            </a:fld>
            <a:endParaRPr lang="en-GB" altLang="en-US" dirty="0"/>
          </a:p>
        </p:txBody>
      </p:sp>
      <p:graphicFrame>
        <p:nvGraphicFramePr>
          <p:cNvPr id="4" name="Table 3">
            <a:extLst>
              <a:ext uri="{FF2B5EF4-FFF2-40B4-BE49-F238E27FC236}">
                <a16:creationId xmlns:a16="http://schemas.microsoft.com/office/drawing/2014/main" id="{2BD96899-53B3-40F3-9018-FB81E266D5BC}"/>
              </a:ext>
            </a:extLst>
          </p:cNvPr>
          <p:cNvGraphicFramePr>
            <a:graphicFrameLocks noGrp="1"/>
          </p:cNvGraphicFramePr>
          <p:nvPr>
            <p:extLst>
              <p:ext uri="{D42A27DB-BD31-4B8C-83A1-F6EECF244321}">
                <p14:modId xmlns:p14="http://schemas.microsoft.com/office/powerpoint/2010/main" val="2572049195"/>
              </p:ext>
            </p:extLst>
          </p:nvPr>
        </p:nvGraphicFramePr>
        <p:xfrm>
          <a:off x="6012110" y="1785974"/>
          <a:ext cx="5256716" cy="2327444"/>
        </p:xfrm>
        <a:graphic>
          <a:graphicData uri="http://schemas.openxmlformats.org/drawingml/2006/table">
            <a:tbl>
              <a:tblPr firstRow="1" firstCol="1" lastRow="1" lastCol="1" bandRow="1" bandCol="1"/>
              <a:tblGrid>
                <a:gridCol w="1119963">
                  <a:extLst>
                    <a:ext uri="{9D8B030D-6E8A-4147-A177-3AD203B41FA5}">
                      <a16:colId xmlns:a16="http://schemas.microsoft.com/office/drawing/2014/main" val="4214477519"/>
                    </a:ext>
                  </a:extLst>
                </a:gridCol>
                <a:gridCol w="4136753">
                  <a:extLst>
                    <a:ext uri="{9D8B030D-6E8A-4147-A177-3AD203B41FA5}">
                      <a16:colId xmlns:a16="http://schemas.microsoft.com/office/drawing/2014/main" val="2577638191"/>
                    </a:ext>
                  </a:extLst>
                </a:gridCol>
              </a:tblGrid>
              <a:tr h="948082">
                <a:tc>
                  <a:txBody>
                    <a:bodyPr/>
                    <a:lstStyle/>
                    <a:p>
                      <a:pPr algn="l">
                        <a:lnSpc>
                          <a:spcPct val="115000"/>
                        </a:lnSpc>
                        <a:spcBef>
                          <a:spcPts val="600"/>
                        </a:spcBef>
                        <a:spcAft>
                          <a:spcPts val="600"/>
                        </a:spcAft>
                      </a:pPr>
                      <a:r>
                        <a:rPr lang="en-GB" sz="900" b="1" dirty="0">
                          <a:solidFill>
                            <a:schemeClr val="tx1"/>
                          </a:solidFill>
                          <a:effectLst/>
                          <a:latin typeface="Arial" panose="020B0604020202020204" pitchFamily="34" charset="0"/>
                          <a:ea typeface="Calibri"/>
                          <a:cs typeface="Arial" panose="020B0604020202020204" pitchFamily="34" charset="0"/>
                        </a:rPr>
                        <a:t>Cash and Working Capital Position</a:t>
                      </a:r>
                      <a:endParaRPr lang="en-GB" sz="900" dirty="0">
                        <a:solidFill>
                          <a:schemeClr val="tx1"/>
                        </a:solidFill>
                        <a:effectLst/>
                        <a:latin typeface="Arial" panose="020B0604020202020204" pitchFamily="34" charset="0"/>
                        <a:ea typeface="Calibri"/>
                        <a:cs typeface="Arial" panose="020B0604020202020204" pitchFamily="34" charset="0"/>
                      </a:endParaRPr>
                    </a:p>
                  </a:txBody>
                  <a:tcPr marL="60436" marR="60436" marT="79462" marB="47565">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900" dirty="0">
                          <a:solidFill>
                            <a:schemeClr val="tx1"/>
                          </a:solidFill>
                          <a:effectLst/>
                          <a:latin typeface="Arial" panose="020B0604020202020204" pitchFamily="34" charset="0"/>
                          <a:ea typeface="Calibri"/>
                          <a:cs typeface="Arial" panose="020B0604020202020204" pitchFamily="34" charset="0"/>
                        </a:rPr>
                        <a:t>The cash balance as at the 31</a:t>
                      </a:r>
                      <a:r>
                        <a:rPr lang="en-GB" sz="900" baseline="30000" dirty="0">
                          <a:solidFill>
                            <a:schemeClr val="tx1"/>
                          </a:solidFill>
                          <a:effectLst/>
                          <a:latin typeface="Arial" panose="020B0604020202020204" pitchFamily="34" charset="0"/>
                          <a:ea typeface="Calibri"/>
                          <a:cs typeface="Arial" panose="020B0604020202020204" pitchFamily="34" charset="0"/>
                        </a:rPr>
                        <a:t>st</a:t>
                      </a:r>
                      <a:r>
                        <a:rPr lang="en-GB" sz="900" dirty="0">
                          <a:solidFill>
                            <a:schemeClr val="tx1"/>
                          </a:solidFill>
                          <a:effectLst/>
                          <a:latin typeface="Arial" panose="020B0604020202020204" pitchFamily="34" charset="0"/>
                          <a:ea typeface="Calibri"/>
                          <a:cs typeface="Arial" panose="020B0604020202020204" pitchFamily="34" charset="0"/>
                        </a:rPr>
                        <a:t> March was £69.3m, an</a:t>
                      </a:r>
                      <a:r>
                        <a:rPr lang="en-GB" sz="900" baseline="0" dirty="0">
                          <a:solidFill>
                            <a:schemeClr val="tx1"/>
                          </a:solidFill>
                          <a:effectLst/>
                          <a:latin typeface="Arial" panose="020B0604020202020204" pitchFamily="34" charset="0"/>
                          <a:ea typeface="Calibri"/>
                          <a:cs typeface="Arial" panose="020B0604020202020204" pitchFamily="34" charset="0"/>
                        </a:rPr>
                        <a:t> increase of £0.9m since the end of March 2021.</a:t>
                      </a:r>
                      <a:r>
                        <a:rPr lang="en-GB" sz="900" dirty="0">
                          <a:solidFill>
                            <a:schemeClr val="tx1"/>
                          </a:solidFill>
                          <a:effectLst/>
                          <a:latin typeface="Arial" panose="020B0604020202020204" pitchFamily="34" charset="0"/>
                          <a:ea typeface="Calibri"/>
                          <a:cs typeface="Arial" panose="020B0604020202020204" pitchFamily="34" charset="0"/>
                        </a:rPr>
                        <a:t> </a:t>
                      </a:r>
                    </a:p>
                    <a:p>
                      <a:pPr algn="just">
                        <a:lnSpc>
                          <a:spcPct val="100000"/>
                        </a:lnSpc>
                        <a:spcBef>
                          <a:spcPts val="600"/>
                        </a:spcBef>
                        <a:spcAft>
                          <a:spcPts val="600"/>
                        </a:spcAft>
                      </a:pPr>
                      <a:r>
                        <a:rPr lang="en-GB" sz="900" baseline="0" dirty="0">
                          <a:solidFill>
                            <a:schemeClr val="tx1"/>
                          </a:solidFill>
                          <a:effectLst/>
                          <a:latin typeface="Arial" panose="020B0604020202020204" pitchFamily="34" charset="0"/>
                          <a:ea typeface="Calibri"/>
                          <a:cs typeface="Arial" panose="020B0604020202020204" pitchFamily="34" charset="0"/>
                        </a:rPr>
                        <a:t>The Better Payment Practice Code (BPPC) performance in March was 96% (volume) and 96% (value) against a target of 95% across both metrics. </a:t>
                      </a:r>
                      <a:endParaRPr lang="en-GB" sz="900" dirty="0">
                        <a:solidFill>
                          <a:schemeClr val="tx1"/>
                        </a:solidFill>
                        <a:effectLst/>
                        <a:latin typeface="Arial" panose="020B0604020202020204" pitchFamily="34" charset="0"/>
                        <a:ea typeface="Calibri"/>
                        <a:cs typeface="Arial" panose="020B0604020202020204" pitchFamily="34" charset="0"/>
                      </a:endParaRPr>
                    </a:p>
                  </a:txBody>
                  <a:tcPr marL="60436" marR="60436" marT="79462" marB="47565">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3559490473"/>
                  </a:ext>
                </a:extLst>
              </a:tr>
              <a:tr h="923544">
                <a:tc>
                  <a:txBody>
                    <a:bodyPr/>
                    <a:lstStyle/>
                    <a:p>
                      <a:pPr algn="l">
                        <a:lnSpc>
                          <a:spcPct val="115000"/>
                        </a:lnSpc>
                        <a:spcBef>
                          <a:spcPts val="600"/>
                        </a:spcBef>
                        <a:spcAft>
                          <a:spcPts val="600"/>
                        </a:spcAft>
                      </a:pPr>
                      <a:r>
                        <a:rPr lang="en-GB" sz="900" b="1" dirty="0">
                          <a:solidFill>
                            <a:schemeClr val="tx1"/>
                          </a:solidFill>
                          <a:effectLst/>
                          <a:latin typeface="Arial" panose="020B0604020202020204" pitchFamily="34" charset="0"/>
                          <a:ea typeface="Calibri"/>
                          <a:cs typeface="Arial" panose="020B0604020202020204" pitchFamily="34" charset="0"/>
                        </a:rPr>
                        <a:t>Capital </a:t>
                      </a:r>
                      <a:endParaRPr lang="en-GB" sz="900" dirty="0">
                        <a:solidFill>
                          <a:schemeClr val="tx1"/>
                        </a:solidFill>
                        <a:effectLst/>
                        <a:latin typeface="Arial" panose="020B0604020202020204" pitchFamily="34" charset="0"/>
                        <a:ea typeface="Calibri"/>
                        <a:cs typeface="Arial" panose="020B0604020202020204" pitchFamily="34" charset="0"/>
                      </a:endParaRPr>
                    </a:p>
                    <a:p>
                      <a:pPr algn="l">
                        <a:lnSpc>
                          <a:spcPct val="115000"/>
                        </a:lnSpc>
                        <a:spcBef>
                          <a:spcPts val="600"/>
                        </a:spcBef>
                        <a:spcAft>
                          <a:spcPts val="600"/>
                        </a:spcAft>
                      </a:pPr>
                      <a:r>
                        <a:rPr lang="en-GB" sz="900" dirty="0">
                          <a:solidFill>
                            <a:schemeClr val="tx1"/>
                          </a:solidFill>
                          <a:effectLst/>
                          <a:latin typeface="Arial" panose="020B0604020202020204" pitchFamily="34" charset="0"/>
                          <a:ea typeface="Calibri"/>
                          <a:cs typeface="Arial" panose="020B0604020202020204" pitchFamily="34" charset="0"/>
                        </a:rPr>
                        <a:t>(both gross capital expenditure and CDEL)</a:t>
                      </a:r>
                    </a:p>
                  </a:txBody>
                  <a:tcPr marL="60436" marR="60436" marT="79462" marB="47565">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900" dirty="0">
                          <a:solidFill>
                            <a:schemeClr val="tx1"/>
                          </a:solidFill>
                          <a:effectLst/>
                          <a:latin typeface="Arial" panose="020B0604020202020204" pitchFamily="34" charset="0"/>
                          <a:ea typeface="Calibri" panose="020F0502020204030204" pitchFamily="34" charset="0"/>
                          <a:cs typeface="Arial" panose="020B0604020202020204" pitchFamily="34" charset="0"/>
                        </a:rPr>
                        <a:t>Capital expenditure to 31st March totalled £14.8m, against a plan of £18.1m predominantly linked to network strategy decision timelines surrounding consolidation which meant schemes were not be able to be executed in this financial year and have been incorporate into 2022/23 TIF funding schemes, and slippage within schemes such as London Claremont Centre.</a:t>
                      </a:r>
                    </a:p>
                  </a:txBody>
                  <a:tcPr marL="68580" marR="68580" marT="90170" marB="53975">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2572624984"/>
                  </a:ext>
                </a:extLst>
              </a:tr>
              <a:tr h="455818">
                <a:tc>
                  <a:txBody>
                    <a:bodyPr/>
                    <a:lstStyle/>
                    <a:p>
                      <a:pPr algn="l">
                        <a:lnSpc>
                          <a:spcPct val="115000"/>
                        </a:lnSpc>
                        <a:spcBef>
                          <a:spcPts val="600"/>
                        </a:spcBef>
                        <a:spcAft>
                          <a:spcPts val="600"/>
                        </a:spcAft>
                      </a:pPr>
                      <a:r>
                        <a:rPr lang="en-GB" sz="900" b="1" dirty="0">
                          <a:solidFill>
                            <a:schemeClr val="tx1"/>
                          </a:solidFill>
                          <a:effectLst/>
                          <a:latin typeface="Arial" panose="020B0604020202020204" pitchFamily="34" charset="0"/>
                          <a:ea typeface="Calibri"/>
                          <a:cs typeface="Arial" panose="020B0604020202020204" pitchFamily="34" charset="0"/>
                        </a:rPr>
                        <a:t>Use of Resources</a:t>
                      </a:r>
                    </a:p>
                  </a:txBody>
                  <a:tcPr marL="60436" marR="60436" marT="79462" marB="47565">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lnSpc>
                          <a:spcPct val="100000"/>
                        </a:lnSpc>
                        <a:spcBef>
                          <a:spcPts val="600"/>
                        </a:spcBef>
                        <a:spcAft>
                          <a:spcPts val="600"/>
                        </a:spcAft>
                      </a:pPr>
                      <a:r>
                        <a:rPr lang="en-GB" sz="900" b="0" dirty="0">
                          <a:solidFill>
                            <a:schemeClr val="tx1"/>
                          </a:solidFill>
                          <a:effectLst/>
                          <a:latin typeface="Arial" panose="020B0604020202020204" pitchFamily="34" charset="0"/>
                          <a:ea typeface="Calibri"/>
                          <a:cs typeface="Arial" panose="020B0604020202020204" pitchFamily="34" charset="0"/>
                        </a:rPr>
                        <a:t>Current use of resources monitoring remains suspended.</a:t>
                      </a:r>
                    </a:p>
                  </a:txBody>
                  <a:tcPr marL="60436" marR="60436" marT="79462" marB="47565">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949421829"/>
                  </a:ext>
                </a:extLst>
              </a:tr>
            </a:tbl>
          </a:graphicData>
        </a:graphic>
      </p:graphicFrame>
    </p:spTree>
    <p:extLst>
      <p:ext uri="{BB962C8B-B14F-4D97-AF65-F5344CB8AC3E}">
        <p14:creationId xmlns:p14="http://schemas.microsoft.com/office/powerpoint/2010/main" val="4112080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noChangeArrowheads="1"/>
          </p:cNvSpPr>
          <p:nvPr>
            <p:ph type="title"/>
          </p:nvPr>
        </p:nvSpPr>
        <p:spPr>
          <a:xfrm>
            <a:off x="320525" y="135467"/>
            <a:ext cx="9353550" cy="503767"/>
          </a:xfrm>
        </p:spPr>
        <p:txBody>
          <a:bodyPr/>
          <a:lstStyle/>
          <a:p>
            <a:r>
              <a:rPr lang="en-GB" altLang="en-US" sz="1600" dirty="0"/>
              <a:t>Trust Financial Performance - Financial Dashboard Summary</a:t>
            </a:r>
          </a:p>
        </p:txBody>
      </p:sp>
      <p:sp>
        <p:nvSpPr>
          <p:cNvPr id="3" name="Slide Number Placeholder 2"/>
          <p:cNvSpPr>
            <a:spLocks noGrp="1"/>
          </p:cNvSpPr>
          <p:nvPr>
            <p:ph type="sldNum" sz="quarter" idx="12"/>
          </p:nvPr>
        </p:nvSpPr>
        <p:spPr/>
        <p:txBody>
          <a:bodyPr/>
          <a:lstStyle/>
          <a:p>
            <a:fld id="{9347366D-5D24-45E3-B37D-32C44C56F63D}" type="slidenum">
              <a:rPr lang="en-GB" altLang="en-US" smtClean="0"/>
              <a:pPr/>
              <a:t>3</a:t>
            </a:fld>
            <a:endParaRPr lang="en-GB" altLang="en-US" dirty="0"/>
          </a:p>
        </p:txBody>
      </p:sp>
      <p:graphicFrame>
        <p:nvGraphicFramePr>
          <p:cNvPr id="2" name="Object 1">
            <a:extLst>
              <a:ext uri="{FF2B5EF4-FFF2-40B4-BE49-F238E27FC236}">
                <a16:creationId xmlns:a16="http://schemas.microsoft.com/office/drawing/2014/main" id="{BD90C5A5-2062-4F00-986F-796C7AC7B5D7}"/>
              </a:ext>
            </a:extLst>
          </p:cNvPr>
          <p:cNvGraphicFramePr>
            <a:graphicFrameLocks noChangeAspect="1"/>
          </p:cNvGraphicFramePr>
          <p:nvPr>
            <p:extLst>
              <p:ext uri="{D42A27DB-BD31-4B8C-83A1-F6EECF244321}">
                <p14:modId xmlns:p14="http://schemas.microsoft.com/office/powerpoint/2010/main" val="2925348993"/>
              </p:ext>
            </p:extLst>
          </p:nvPr>
        </p:nvGraphicFramePr>
        <p:xfrm>
          <a:off x="320525" y="639234"/>
          <a:ext cx="11584365" cy="6004162"/>
        </p:xfrm>
        <a:graphic>
          <a:graphicData uri="http://schemas.openxmlformats.org/presentationml/2006/ole">
            <mc:AlternateContent xmlns:mc="http://schemas.openxmlformats.org/markup-compatibility/2006">
              <mc:Choice xmlns:v="urn:schemas-microsoft-com:vml" Requires="v">
                <p:oleObj spid="_x0000_s1880" name="Binary Worksheet" r:id="rId4" imgW="19606270" imgH="10157415" progId="Excel.SheetBinaryMacroEnabled.12">
                  <p:link updateAutomatic="1"/>
                </p:oleObj>
              </mc:Choice>
              <mc:Fallback>
                <p:oleObj name="Binary Worksheet" r:id="rId4" imgW="19606270" imgH="10157415" progId="Excel.SheetBinaryMacroEnabled.12">
                  <p:link updateAutomatic="1"/>
                  <p:pic>
                    <p:nvPicPr>
                      <p:cNvPr id="0" name=""/>
                      <p:cNvPicPr/>
                      <p:nvPr/>
                    </p:nvPicPr>
                    <p:blipFill>
                      <a:blip r:embed="rId5"/>
                      <a:stretch>
                        <a:fillRect/>
                      </a:stretch>
                    </p:blipFill>
                    <p:spPr>
                      <a:xfrm>
                        <a:off x="320525" y="639234"/>
                        <a:ext cx="11584365" cy="6004162"/>
                      </a:xfrm>
                      <a:prstGeom prst="rect">
                        <a:avLst/>
                      </a:prstGeom>
                    </p:spPr>
                  </p:pic>
                </p:oleObj>
              </mc:Fallback>
            </mc:AlternateContent>
          </a:graphicData>
        </a:graphic>
      </p:graphicFrame>
    </p:spTree>
    <p:extLst>
      <p:ext uri="{BB962C8B-B14F-4D97-AF65-F5344CB8AC3E}">
        <p14:creationId xmlns:p14="http://schemas.microsoft.com/office/powerpoint/2010/main" val="3491777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noChangeArrowheads="1"/>
          </p:cNvSpPr>
          <p:nvPr>
            <p:ph type="title"/>
          </p:nvPr>
        </p:nvSpPr>
        <p:spPr>
          <a:xfrm>
            <a:off x="304800" y="113677"/>
            <a:ext cx="11315700" cy="503767"/>
          </a:xfrm>
        </p:spPr>
        <p:txBody>
          <a:bodyPr/>
          <a:lstStyle/>
          <a:p>
            <a:r>
              <a:rPr lang="en-GB" altLang="en-US" sz="1600" dirty="0"/>
              <a:t>Trust Income and Expenditure Performance</a:t>
            </a:r>
          </a:p>
        </p:txBody>
      </p:sp>
      <p:sp>
        <p:nvSpPr>
          <p:cNvPr id="7" name="Rectangle 6"/>
          <p:cNvSpPr/>
          <p:nvPr/>
        </p:nvSpPr>
        <p:spPr>
          <a:xfrm>
            <a:off x="6705600" y="622842"/>
            <a:ext cx="3736267" cy="307777"/>
          </a:xfrm>
          <a:prstGeom prst="rect">
            <a:avLst/>
          </a:prstGeom>
        </p:spPr>
        <p:txBody>
          <a:bodyPr wrap="square">
            <a:spAutoFit/>
          </a:bodyPr>
          <a:lstStyle/>
          <a:p>
            <a:pPr lvl="0" eaLnBrk="1" fontAlgn="auto" hangingPunct="1">
              <a:spcBef>
                <a:spcPts val="0"/>
              </a:spcBef>
              <a:spcAft>
                <a:spcPts val="200"/>
              </a:spcAft>
              <a:defRPr/>
            </a:pPr>
            <a:r>
              <a:rPr lang="en-GB" sz="1400" b="1" dirty="0">
                <a:solidFill>
                  <a:srgbClr val="000000"/>
                </a:solidFill>
                <a:latin typeface="Arial"/>
              </a:rPr>
              <a:t>Commentary</a:t>
            </a:r>
            <a:endParaRPr lang="en-GB" dirty="0"/>
          </a:p>
        </p:txBody>
      </p:sp>
      <p:sp>
        <p:nvSpPr>
          <p:cNvPr id="5" name="Slide Number Placeholder 4"/>
          <p:cNvSpPr>
            <a:spLocks noGrp="1"/>
          </p:cNvSpPr>
          <p:nvPr>
            <p:ph type="sldNum" sz="quarter" idx="12"/>
          </p:nvPr>
        </p:nvSpPr>
        <p:spPr/>
        <p:txBody>
          <a:bodyPr/>
          <a:lstStyle/>
          <a:p>
            <a:fld id="{9347366D-5D24-45E3-B37D-32C44C56F63D}" type="slidenum">
              <a:rPr lang="en-GB" altLang="en-US" smtClean="0"/>
              <a:pPr/>
              <a:t>4</a:t>
            </a:fld>
            <a:endParaRPr lang="en-GB" altLang="en-US" dirty="0"/>
          </a:p>
        </p:txBody>
      </p:sp>
      <p:graphicFrame>
        <p:nvGraphicFramePr>
          <p:cNvPr id="8" name="Table 7"/>
          <p:cNvGraphicFramePr>
            <a:graphicFrameLocks noGrp="1"/>
          </p:cNvGraphicFramePr>
          <p:nvPr>
            <p:extLst>
              <p:ext uri="{D42A27DB-BD31-4B8C-83A1-F6EECF244321}">
                <p14:modId xmlns:p14="http://schemas.microsoft.com/office/powerpoint/2010/main" val="3224425583"/>
              </p:ext>
            </p:extLst>
          </p:nvPr>
        </p:nvGraphicFramePr>
        <p:xfrm>
          <a:off x="6705600" y="996530"/>
          <a:ext cx="5145023" cy="5602390"/>
        </p:xfrm>
        <a:graphic>
          <a:graphicData uri="http://schemas.openxmlformats.org/drawingml/2006/table">
            <a:tbl>
              <a:tblPr firstRow="1" firstCol="1" lastRow="1" lastCol="1" bandRow="1" bandCol="1"/>
              <a:tblGrid>
                <a:gridCol w="889521">
                  <a:extLst>
                    <a:ext uri="{9D8B030D-6E8A-4147-A177-3AD203B41FA5}">
                      <a16:colId xmlns:a16="http://schemas.microsoft.com/office/drawing/2014/main" val="20000"/>
                    </a:ext>
                  </a:extLst>
                </a:gridCol>
                <a:gridCol w="4255502">
                  <a:extLst>
                    <a:ext uri="{9D8B030D-6E8A-4147-A177-3AD203B41FA5}">
                      <a16:colId xmlns:a16="http://schemas.microsoft.com/office/drawing/2014/main" val="20001"/>
                    </a:ext>
                  </a:extLst>
                </a:gridCol>
              </a:tblGrid>
              <a:tr h="1403770">
                <a:tc>
                  <a:txBody>
                    <a:bodyPr/>
                    <a:lstStyle/>
                    <a:p>
                      <a:pPr algn="r">
                        <a:lnSpc>
                          <a:spcPct val="115000"/>
                        </a:lnSpc>
                        <a:spcBef>
                          <a:spcPts val="600"/>
                        </a:spcBef>
                        <a:spcAft>
                          <a:spcPts val="600"/>
                        </a:spcAft>
                      </a:pPr>
                      <a:r>
                        <a:rPr lang="en-GB" sz="900" b="1" dirty="0">
                          <a:solidFill>
                            <a:schemeClr val="tx1"/>
                          </a:solidFill>
                          <a:effectLst/>
                          <a:latin typeface="Arial" panose="020B0604020202020204" pitchFamily="34" charset="0"/>
                          <a:ea typeface="Calibri"/>
                          <a:cs typeface="Arial" panose="020B0604020202020204" pitchFamily="34" charset="0"/>
                        </a:rPr>
                        <a:t>Operating Income</a:t>
                      </a:r>
                    </a:p>
                    <a:p>
                      <a:pPr algn="r">
                        <a:lnSpc>
                          <a:spcPct val="115000"/>
                        </a:lnSpc>
                        <a:spcBef>
                          <a:spcPts val="600"/>
                        </a:spcBef>
                        <a:spcAft>
                          <a:spcPts val="600"/>
                        </a:spcAft>
                      </a:pPr>
                      <a:r>
                        <a:rPr lang="en-GB" sz="800" b="0" dirty="0">
                          <a:solidFill>
                            <a:schemeClr val="tx1"/>
                          </a:solidFill>
                          <a:effectLst/>
                          <a:latin typeface="Arial" panose="020B0604020202020204" pitchFamily="34" charset="0"/>
                          <a:ea typeface="Calibri"/>
                          <a:cs typeface="Arial" panose="020B0604020202020204" pitchFamily="34" charset="0"/>
                        </a:rPr>
                        <a:t>£0.42m adverse to  plan pre support</a:t>
                      </a:r>
                    </a:p>
                  </a:txBody>
                  <a:tcPr marL="48960" marR="48960" marT="64374" marB="38534">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900" dirty="0">
                          <a:solidFill>
                            <a:schemeClr val="tx1"/>
                          </a:solidFill>
                          <a:effectLst/>
                          <a:latin typeface="Arial" panose="020B0604020202020204" pitchFamily="34" charset="0"/>
                          <a:ea typeface="Calibri"/>
                          <a:cs typeface="Arial" panose="020B0604020202020204" pitchFamily="34" charset="0"/>
                        </a:rPr>
                        <a:t>On a like for like comparison, clinical</a:t>
                      </a:r>
                      <a:r>
                        <a:rPr lang="en-GB" sz="900" baseline="0" dirty="0">
                          <a:solidFill>
                            <a:schemeClr val="tx1"/>
                          </a:solidFill>
                          <a:effectLst/>
                          <a:latin typeface="Arial" panose="020B0604020202020204" pitchFamily="34" charset="0"/>
                          <a:ea typeface="Calibri"/>
                          <a:cs typeface="Arial" panose="020B0604020202020204" pitchFamily="34" charset="0"/>
                        </a:rPr>
                        <a:t> a</a:t>
                      </a:r>
                      <a:r>
                        <a:rPr lang="en-GB" sz="900" dirty="0">
                          <a:solidFill>
                            <a:schemeClr val="tx1"/>
                          </a:solidFill>
                          <a:effectLst/>
                          <a:latin typeface="Arial" panose="020B0604020202020204" pitchFamily="34" charset="0"/>
                          <a:ea typeface="Calibri"/>
                          <a:cs typeface="Arial" panose="020B0604020202020204" pitchFamily="34" charset="0"/>
                        </a:rPr>
                        <a:t>ctivity levels recorded were 88% for Daycase and 81% for</a:t>
                      </a:r>
                      <a:r>
                        <a:rPr lang="en-GB" sz="900" baseline="0" dirty="0">
                          <a:solidFill>
                            <a:schemeClr val="tx1"/>
                          </a:solidFill>
                          <a:effectLst/>
                          <a:latin typeface="Arial" panose="020B0604020202020204" pitchFamily="34" charset="0"/>
                          <a:ea typeface="Calibri"/>
                          <a:cs typeface="Arial" panose="020B0604020202020204" pitchFamily="34" charset="0"/>
                        </a:rPr>
                        <a:t> Outpatients </a:t>
                      </a:r>
                      <a:r>
                        <a:rPr lang="en-GB" sz="900" dirty="0">
                          <a:solidFill>
                            <a:schemeClr val="tx1"/>
                          </a:solidFill>
                          <a:effectLst/>
                          <a:latin typeface="Arial" panose="020B0604020202020204" pitchFamily="34" charset="0"/>
                          <a:ea typeface="Calibri"/>
                          <a:cs typeface="Arial" panose="020B0604020202020204" pitchFamily="34" charset="0"/>
                        </a:rPr>
                        <a:t>during March compared</a:t>
                      </a:r>
                      <a:r>
                        <a:rPr lang="en-GB" sz="900" baseline="0" dirty="0">
                          <a:solidFill>
                            <a:schemeClr val="tx1"/>
                          </a:solidFill>
                          <a:effectLst/>
                          <a:latin typeface="Arial" panose="020B0604020202020204" pitchFamily="34" charset="0"/>
                          <a:ea typeface="Calibri"/>
                          <a:cs typeface="Arial" panose="020B0604020202020204" pitchFamily="34" charset="0"/>
                        </a:rPr>
                        <a:t> to </a:t>
                      </a:r>
                      <a:r>
                        <a:rPr lang="en-GB" sz="900" dirty="0">
                          <a:solidFill>
                            <a:schemeClr val="tx1"/>
                          </a:solidFill>
                          <a:effectLst/>
                          <a:latin typeface="Arial" panose="020B0604020202020204" pitchFamily="34" charset="0"/>
                          <a:ea typeface="Calibri"/>
                          <a:cs typeface="Arial" panose="020B0604020202020204" pitchFamily="34" charset="0"/>
                        </a:rPr>
                        <a:t>2019/20 levels, with activity-based</a:t>
                      </a:r>
                      <a:r>
                        <a:rPr lang="en-GB" sz="900" baseline="0" dirty="0">
                          <a:solidFill>
                            <a:schemeClr val="tx1"/>
                          </a:solidFill>
                          <a:effectLst/>
                          <a:latin typeface="Arial" panose="020B0604020202020204" pitchFamily="34" charset="0"/>
                          <a:ea typeface="Calibri"/>
                          <a:cs typeface="Arial" panose="020B0604020202020204" pitchFamily="34" charset="0"/>
                        </a:rPr>
                        <a:t> income totalling £14.55m, £0.66m below the level of block funding.  </a:t>
                      </a:r>
                      <a:r>
                        <a:rPr lang="en-GB" sz="900" dirty="0">
                          <a:solidFill>
                            <a:schemeClr val="tx1"/>
                          </a:solidFill>
                          <a:effectLst/>
                          <a:latin typeface="Arial" panose="020B0604020202020204" pitchFamily="34" charset="0"/>
                          <a:ea typeface="Calibri"/>
                          <a:cs typeface="Arial" panose="020B0604020202020204" pitchFamily="34" charset="0"/>
                        </a:rPr>
                        <a:t>Other significant variances included:-</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n-GB" sz="900" dirty="0">
                        <a:solidFill>
                          <a:srgbClr val="FF0000"/>
                        </a:solidFill>
                        <a:effectLst/>
                        <a:latin typeface="Arial" panose="020B0604020202020204" pitchFamily="34" charset="0"/>
                        <a:ea typeface="Calibri"/>
                        <a:cs typeface="Arial" panose="020B0604020202020204" pitchFamily="34" charset="0"/>
                      </a:endParaRPr>
                    </a:p>
                    <a:p>
                      <a:pPr marL="171450" indent="-171450" algn="just">
                        <a:lnSpc>
                          <a:spcPct val="100000"/>
                        </a:lnSpc>
                        <a:spcBef>
                          <a:spcPts val="0"/>
                        </a:spcBef>
                        <a:spcAft>
                          <a:spcPts val="0"/>
                        </a:spcAft>
                        <a:buFont typeface="Arial" panose="020B0604020202020204" pitchFamily="34" charset="0"/>
                        <a:buChar char="•"/>
                      </a:pPr>
                      <a:r>
                        <a:rPr lang="en-GB" sz="900" dirty="0">
                          <a:solidFill>
                            <a:schemeClr val="tx1"/>
                          </a:solidFill>
                          <a:effectLst/>
                          <a:latin typeface="Arial" panose="020B0604020202020204" pitchFamily="34" charset="0"/>
                          <a:ea typeface="Calibri"/>
                          <a:cs typeface="Arial" panose="020B0604020202020204" pitchFamily="34" charset="0"/>
                        </a:rPr>
                        <a:t>Commercial Trading income was </a:t>
                      </a:r>
                      <a:r>
                        <a:rPr lang="en-GB" sz="900" baseline="0" dirty="0">
                          <a:solidFill>
                            <a:schemeClr val="tx1"/>
                          </a:solidFill>
                          <a:effectLst/>
                          <a:latin typeface="Arial" panose="020B0604020202020204" pitchFamily="34" charset="0"/>
                          <a:ea typeface="Calibri"/>
                          <a:cs typeface="Arial" panose="020B0604020202020204" pitchFamily="34" charset="0"/>
                        </a:rPr>
                        <a:t>£3.44m; £0.16m favourable to plan.</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aseline="0" dirty="0">
                          <a:solidFill>
                            <a:schemeClr val="tx1"/>
                          </a:solidFill>
                          <a:effectLst/>
                          <a:latin typeface="Arial" panose="020B0604020202020204" pitchFamily="34" charset="0"/>
                          <a:ea typeface="Calibri"/>
                          <a:cs typeface="Arial" panose="020B0604020202020204" pitchFamily="34" charset="0"/>
                        </a:rPr>
                        <a:t>Research and Development income was</a:t>
                      </a:r>
                      <a:r>
                        <a:rPr lang="en-GB" sz="900" dirty="0">
                          <a:solidFill>
                            <a:schemeClr val="tx1"/>
                          </a:solidFill>
                          <a:effectLst/>
                          <a:latin typeface="Arial" panose="020B0604020202020204" pitchFamily="34" charset="0"/>
                          <a:ea typeface="Calibri"/>
                          <a:cs typeface="Arial" panose="020B0604020202020204" pitchFamily="34" charset="0"/>
                        </a:rPr>
                        <a:t> </a:t>
                      </a:r>
                      <a:r>
                        <a:rPr lang="en-GB" sz="900" baseline="0" dirty="0">
                          <a:solidFill>
                            <a:schemeClr val="tx1"/>
                          </a:solidFill>
                          <a:effectLst/>
                          <a:latin typeface="Arial" panose="020B0604020202020204" pitchFamily="34" charset="0"/>
                          <a:ea typeface="Calibri"/>
                          <a:cs typeface="Arial" panose="020B0604020202020204" pitchFamily="34" charset="0"/>
                        </a:rPr>
                        <a:t>£2.34m; a break-even position</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aseline="0" dirty="0">
                          <a:solidFill>
                            <a:schemeClr val="tx1"/>
                          </a:solidFill>
                          <a:effectLst/>
                          <a:latin typeface="Arial" panose="020B0604020202020204" pitchFamily="34" charset="0"/>
                          <a:ea typeface="Calibri"/>
                          <a:cs typeface="Arial" panose="020B0604020202020204" pitchFamily="34" charset="0"/>
                        </a:rPr>
                        <a:t>Other income was £0.22m favourable to plan in month, reflecting additional HEE monies reported in month.</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aseline="0" dirty="0">
                          <a:solidFill>
                            <a:schemeClr val="tx1"/>
                          </a:solidFill>
                          <a:effectLst/>
                          <a:latin typeface="Arial" panose="020B0604020202020204" pitchFamily="34" charset="0"/>
                          <a:ea typeface="Calibri"/>
                          <a:cs typeface="Arial" panose="020B0604020202020204" pitchFamily="34" charset="0"/>
                        </a:rPr>
                        <a:t>COVID top up payments included a further £1.0m distribution received from the NCL system reserve notified on 25</a:t>
                      </a:r>
                      <a:r>
                        <a:rPr lang="en-GB" sz="900" baseline="30000" dirty="0">
                          <a:solidFill>
                            <a:schemeClr val="tx1"/>
                          </a:solidFill>
                          <a:effectLst/>
                          <a:latin typeface="Arial" panose="020B0604020202020204" pitchFamily="34" charset="0"/>
                          <a:ea typeface="Calibri"/>
                          <a:cs typeface="Arial" panose="020B0604020202020204" pitchFamily="34" charset="0"/>
                        </a:rPr>
                        <a:t>th</a:t>
                      </a:r>
                      <a:r>
                        <a:rPr lang="en-GB" sz="900" baseline="0" dirty="0">
                          <a:solidFill>
                            <a:schemeClr val="tx1"/>
                          </a:solidFill>
                          <a:effectLst/>
                          <a:latin typeface="Arial" panose="020B0604020202020204" pitchFamily="34" charset="0"/>
                          <a:ea typeface="Calibri"/>
                          <a:cs typeface="Arial" panose="020B0604020202020204" pitchFamily="34" charset="0"/>
                        </a:rPr>
                        <a:t> March.</a:t>
                      </a:r>
                    </a:p>
                  </a:txBody>
                  <a:tcPr marL="48960" marR="48960" marT="64374" marB="38534">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0"/>
                  </a:ext>
                </a:extLst>
              </a:tr>
              <a:tr h="2024762">
                <a:tc>
                  <a:txBody>
                    <a:bodyPr/>
                    <a:lstStyle/>
                    <a:p>
                      <a:pPr algn="r">
                        <a:lnSpc>
                          <a:spcPct val="115000"/>
                        </a:lnSpc>
                        <a:spcBef>
                          <a:spcPts val="600"/>
                        </a:spcBef>
                        <a:spcAft>
                          <a:spcPts val="600"/>
                        </a:spcAft>
                      </a:pPr>
                      <a:r>
                        <a:rPr lang="en-GB" sz="900" b="1" dirty="0">
                          <a:solidFill>
                            <a:schemeClr val="tx1"/>
                          </a:solidFill>
                          <a:effectLst/>
                          <a:latin typeface="Arial" panose="020B0604020202020204" pitchFamily="34" charset="0"/>
                          <a:ea typeface="Calibri"/>
                          <a:cs typeface="Arial" panose="020B0604020202020204" pitchFamily="34" charset="0"/>
                        </a:rPr>
                        <a:t>Employee Expenses</a:t>
                      </a:r>
                    </a:p>
                    <a:p>
                      <a:pPr marL="0" marR="0" lvl="0" indent="0" algn="r" defTabSz="914400" rtl="0" eaLnBrk="1" fontAlgn="auto" latinLnBrk="0" hangingPunct="1">
                        <a:lnSpc>
                          <a:spcPct val="115000"/>
                        </a:lnSpc>
                        <a:spcBef>
                          <a:spcPts val="600"/>
                        </a:spcBef>
                        <a:spcAft>
                          <a:spcPts val="600"/>
                        </a:spcAft>
                        <a:buClrTx/>
                        <a:buSzTx/>
                        <a:buFontTx/>
                        <a:buNone/>
                        <a:tabLst/>
                        <a:defRPr/>
                      </a:pPr>
                      <a:r>
                        <a:rPr lang="en-GB" sz="800" b="0" dirty="0">
                          <a:solidFill>
                            <a:schemeClr val="tx1"/>
                          </a:solidFill>
                          <a:effectLst/>
                          <a:latin typeface="Arial" panose="020B0604020202020204" pitchFamily="34" charset="0"/>
                          <a:ea typeface="Calibri"/>
                          <a:cs typeface="Arial" panose="020B0604020202020204" pitchFamily="34" charset="0"/>
                        </a:rPr>
                        <a:t>£0.26m adverse to plan in month</a:t>
                      </a:r>
                      <a:endParaRPr lang="en-GB" sz="900" dirty="0">
                        <a:solidFill>
                          <a:schemeClr val="tx1"/>
                        </a:solidFill>
                        <a:effectLst/>
                        <a:latin typeface="Arial" panose="020B0604020202020204" pitchFamily="34" charset="0"/>
                        <a:ea typeface="Calibri"/>
                        <a:cs typeface="Arial" panose="020B0604020202020204" pitchFamily="34" charset="0"/>
                      </a:endParaRPr>
                    </a:p>
                  </a:txBody>
                  <a:tcPr marL="48960" marR="48960" marT="64374" marB="38534">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lnSpc>
                          <a:spcPct val="100000"/>
                        </a:lnSpc>
                        <a:spcBef>
                          <a:spcPts val="0"/>
                        </a:spcBef>
                        <a:spcAft>
                          <a:spcPts val="0"/>
                        </a:spcAft>
                      </a:pPr>
                      <a:r>
                        <a:rPr lang="en-GB" sz="900" dirty="0">
                          <a:solidFill>
                            <a:schemeClr val="tx1"/>
                          </a:solidFill>
                          <a:effectLst/>
                          <a:latin typeface="Arial" panose="020B0604020202020204" pitchFamily="34" charset="0"/>
                          <a:ea typeface="Calibri"/>
                          <a:cs typeface="Arial" panose="020B0604020202020204" pitchFamily="34" charset="0"/>
                        </a:rPr>
                        <a:t>Pay in March is reported as £12.43m against a cumulative trend of £11.68m. </a:t>
                      </a:r>
                    </a:p>
                    <a:p>
                      <a:pPr algn="just">
                        <a:lnSpc>
                          <a:spcPct val="100000"/>
                        </a:lnSpc>
                        <a:spcBef>
                          <a:spcPts val="0"/>
                        </a:spcBef>
                        <a:spcAft>
                          <a:spcPts val="0"/>
                        </a:spcAft>
                      </a:pPr>
                      <a:endParaRPr lang="en-GB" sz="900" dirty="0">
                        <a:solidFill>
                          <a:srgbClr val="FF0000"/>
                        </a:solidFill>
                        <a:effectLst/>
                        <a:latin typeface="Arial" panose="020B0604020202020204" pitchFamily="34" charset="0"/>
                        <a:ea typeface="Calibri"/>
                        <a:cs typeface="Arial" panose="020B0604020202020204" pitchFamily="34" charset="0"/>
                      </a:endParaRPr>
                    </a:p>
                    <a:p>
                      <a:pPr marL="171450" indent="-171450" algn="just">
                        <a:lnSpc>
                          <a:spcPct val="100000"/>
                        </a:lnSpc>
                        <a:spcBef>
                          <a:spcPts val="0"/>
                        </a:spcBef>
                        <a:spcAft>
                          <a:spcPts val="0"/>
                        </a:spcAft>
                        <a:buFont typeface="Arial" panose="020B0604020202020204" pitchFamily="34" charset="0"/>
                        <a:buChar char="•"/>
                      </a:pPr>
                      <a:r>
                        <a:rPr lang="en-GB" sz="900" dirty="0">
                          <a:solidFill>
                            <a:schemeClr val="tx1"/>
                          </a:solidFill>
                          <a:effectLst/>
                          <a:latin typeface="Arial" panose="020B0604020202020204" pitchFamily="34" charset="0"/>
                          <a:ea typeface="Calibri"/>
                          <a:cs typeface="Arial" panose="020B0604020202020204" pitchFamily="34" charset="0"/>
                        </a:rPr>
                        <a:t>Bank and agency costs totalled £2.06m in March; an increase on the £1.28m reported in </a:t>
                      </a:r>
                      <a:r>
                        <a:rPr lang="en-GB" sz="900" baseline="0" dirty="0">
                          <a:solidFill>
                            <a:schemeClr val="tx1"/>
                          </a:solidFill>
                          <a:effectLst/>
                          <a:latin typeface="Arial" panose="020B0604020202020204" pitchFamily="34" charset="0"/>
                          <a:ea typeface="Calibri"/>
                          <a:cs typeface="Arial" panose="020B0604020202020204" pitchFamily="34" charset="0"/>
                        </a:rPr>
                        <a:t>March 2020.  Although the Trust has experienced a reduction in activity levels, temporary staffing costs remained high due to sickness and annual leave taken in March.  </a:t>
                      </a:r>
                    </a:p>
                    <a:p>
                      <a:pPr marL="171450" indent="-171450" algn="just">
                        <a:lnSpc>
                          <a:spcPct val="100000"/>
                        </a:lnSpc>
                        <a:spcBef>
                          <a:spcPts val="0"/>
                        </a:spcBef>
                        <a:spcAft>
                          <a:spcPts val="0"/>
                        </a:spcAft>
                        <a:buFont typeface="Arial" panose="020B0604020202020204" pitchFamily="34" charset="0"/>
                        <a:buChar char="•"/>
                      </a:pPr>
                      <a:r>
                        <a:rPr lang="en-GB" sz="900" baseline="0" dirty="0">
                          <a:solidFill>
                            <a:schemeClr val="tx1"/>
                          </a:solidFill>
                          <a:effectLst/>
                          <a:latin typeface="Arial" panose="020B0604020202020204" pitchFamily="34" charset="0"/>
                          <a:ea typeface="Calibri"/>
                          <a:cs typeface="Arial" panose="020B0604020202020204" pitchFamily="34" charset="0"/>
                        </a:rPr>
                        <a:t>Operational restrictions in clinical areas and temporary staffing expenditure in corporate areas (mainly linked to the IMT remediation plans) have caused costs to remain high.</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aseline="0" dirty="0">
                          <a:solidFill>
                            <a:schemeClr val="tx1"/>
                          </a:solidFill>
                          <a:effectLst/>
                          <a:latin typeface="Arial" panose="020B0604020202020204" pitchFamily="34" charset="0"/>
                          <a:ea typeface="Calibri"/>
                          <a:cs typeface="Arial" panose="020B0604020202020204" pitchFamily="34" charset="0"/>
                        </a:rPr>
                        <a:t>Clinical divisions (including Hercules) temporary staffing costs are £1.10m against £0.76m in March 2020.</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aseline="0" dirty="0">
                          <a:solidFill>
                            <a:schemeClr val="tx1"/>
                          </a:solidFill>
                          <a:effectLst/>
                          <a:latin typeface="Arial" panose="020B0604020202020204" pitchFamily="34" charset="0"/>
                          <a:ea typeface="Calibri"/>
                          <a:cs typeface="Arial" panose="020B0604020202020204" pitchFamily="34" charset="0"/>
                        </a:rPr>
                        <a:t>Further notable items to highlight include, a £1.035m accrual for unpaid 2021/22 and prior year CEA awards, offset by the annual leave provision reduction totalling £1.3m.</a:t>
                      </a:r>
                      <a:endParaRPr lang="en-GB" sz="900" baseline="0" dirty="0">
                        <a:solidFill>
                          <a:srgbClr val="FF0000"/>
                        </a:solidFill>
                        <a:effectLst/>
                        <a:latin typeface="Arial" panose="020B0604020202020204" pitchFamily="34" charset="0"/>
                        <a:ea typeface="Calibri"/>
                        <a:cs typeface="Arial" panose="020B0604020202020204" pitchFamily="34" charset="0"/>
                      </a:endParaRPr>
                    </a:p>
                  </a:txBody>
                  <a:tcPr marL="48960" marR="48960" marT="64374" marB="38534">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noFill/>
                  </a:tcPr>
                </a:tc>
                <a:extLst>
                  <a:ext uri="{0D108BD9-81ED-4DB2-BD59-A6C34878D82A}">
                    <a16:rowId xmlns:a16="http://schemas.microsoft.com/office/drawing/2014/main" val="10001"/>
                  </a:ext>
                </a:extLst>
              </a:tr>
              <a:tr h="1965960">
                <a:tc>
                  <a:txBody>
                    <a:bodyPr/>
                    <a:lstStyle/>
                    <a:p>
                      <a:pPr algn="r">
                        <a:lnSpc>
                          <a:spcPct val="115000"/>
                        </a:lnSpc>
                        <a:spcBef>
                          <a:spcPts val="600"/>
                        </a:spcBef>
                        <a:spcAft>
                          <a:spcPts val="600"/>
                        </a:spcAft>
                      </a:pPr>
                      <a:r>
                        <a:rPr lang="en-GB" sz="900" b="1" dirty="0">
                          <a:solidFill>
                            <a:schemeClr val="tx1"/>
                          </a:solidFill>
                          <a:effectLst/>
                          <a:latin typeface="Arial" panose="020B0604020202020204" pitchFamily="34" charset="0"/>
                          <a:ea typeface="Calibri"/>
                          <a:cs typeface="Arial" panose="020B0604020202020204" pitchFamily="34" charset="0"/>
                        </a:rPr>
                        <a:t>Non Pay Expenses </a:t>
                      </a:r>
                    </a:p>
                    <a:p>
                      <a:pPr algn="r">
                        <a:lnSpc>
                          <a:spcPct val="100000"/>
                        </a:lnSpc>
                        <a:spcBef>
                          <a:spcPts val="600"/>
                        </a:spcBef>
                        <a:spcAft>
                          <a:spcPts val="0"/>
                        </a:spcAft>
                      </a:pPr>
                      <a:r>
                        <a:rPr lang="en-GB" sz="800" b="0" dirty="0">
                          <a:solidFill>
                            <a:schemeClr val="tx1"/>
                          </a:solidFill>
                          <a:effectLst/>
                          <a:latin typeface="Arial" panose="020B0604020202020204" pitchFamily="34" charset="0"/>
                          <a:ea typeface="Calibri"/>
                          <a:cs typeface="Arial" panose="020B0604020202020204" pitchFamily="34" charset="0"/>
                        </a:rPr>
                        <a:t>£1.53m favourable to plan</a:t>
                      </a:r>
                      <a:r>
                        <a:rPr lang="en-GB" sz="800" b="0" baseline="0" dirty="0">
                          <a:solidFill>
                            <a:schemeClr val="tx1"/>
                          </a:solidFill>
                          <a:effectLst/>
                          <a:latin typeface="Arial" panose="020B0604020202020204" pitchFamily="34" charset="0"/>
                          <a:ea typeface="Calibri"/>
                          <a:cs typeface="Arial" panose="020B0604020202020204" pitchFamily="34" charset="0"/>
                        </a:rPr>
                        <a:t> in month</a:t>
                      </a:r>
                      <a:endParaRPr lang="en-GB" sz="800" b="0" dirty="0">
                        <a:solidFill>
                          <a:schemeClr val="tx1"/>
                        </a:solidFill>
                        <a:effectLst/>
                        <a:latin typeface="Arial" panose="020B0604020202020204" pitchFamily="34" charset="0"/>
                        <a:ea typeface="Calibri"/>
                        <a:cs typeface="Arial" panose="020B0604020202020204" pitchFamily="34" charset="0"/>
                      </a:endParaRPr>
                    </a:p>
                    <a:p>
                      <a:pPr marL="0" marR="0" indent="0" algn="r" defTabSz="914400" rtl="0" eaLnBrk="1" fontAlgn="auto" latinLnBrk="0" hangingPunct="1">
                        <a:lnSpc>
                          <a:spcPct val="100000"/>
                        </a:lnSpc>
                        <a:spcBef>
                          <a:spcPts val="600"/>
                        </a:spcBef>
                        <a:spcAft>
                          <a:spcPts val="0"/>
                        </a:spcAft>
                        <a:buClrTx/>
                        <a:buSzTx/>
                        <a:buFontTx/>
                        <a:buNone/>
                        <a:tabLst/>
                        <a:defRPr/>
                      </a:pPr>
                      <a:r>
                        <a:rPr lang="en-GB" sz="900" dirty="0">
                          <a:solidFill>
                            <a:schemeClr val="tx1"/>
                          </a:solidFill>
                          <a:effectLst/>
                          <a:latin typeface="Calibri"/>
                          <a:ea typeface="Calibri"/>
                          <a:cs typeface="Arial"/>
                        </a:rPr>
                        <a:t>(</a:t>
                      </a:r>
                      <a:r>
                        <a:rPr lang="en-GB" sz="900" baseline="0" dirty="0">
                          <a:solidFill>
                            <a:schemeClr val="tx1"/>
                          </a:solidFill>
                          <a:effectLst/>
                          <a:latin typeface="Calibri"/>
                          <a:ea typeface="Calibri"/>
                          <a:cs typeface="Arial"/>
                        </a:rPr>
                        <a:t>non pay and financing)</a:t>
                      </a:r>
                    </a:p>
                  </a:txBody>
                  <a:tcPr marL="48960" marR="48960" marT="64374" marB="38534">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600"/>
                        </a:spcBef>
                        <a:spcAft>
                          <a:spcPts val="0"/>
                        </a:spcAft>
                        <a:buClrTx/>
                        <a:buSzTx/>
                        <a:buFontTx/>
                        <a:buNone/>
                        <a:tabLst/>
                        <a:defRPr/>
                      </a:pPr>
                      <a:r>
                        <a:rPr kumimoji="0" lang="en-GB" sz="900" b="0" i="0" u="none" strike="noStrike" kern="1200" cap="none" spc="0" normalizeH="0" baseline="0" noProof="0" dirty="0">
                          <a:ln>
                            <a:noFill/>
                          </a:ln>
                          <a:solidFill>
                            <a:schemeClr val="tx1"/>
                          </a:solidFill>
                          <a:effectLst/>
                          <a:uLnTx/>
                          <a:uFillTx/>
                          <a:latin typeface="Arial" panose="020B0604020202020204" pitchFamily="34" charset="0"/>
                          <a:ea typeface="Calibri"/>
                          <a:cs typeface="Arial" panose="020B0604020202020204" pitchFamily="34" charset="0"/>
                        </a:rPr>
                        <a:t>Non-Pay costs in March were £8.94m against a cumulative trend of £9.06m.</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n-GB" sz="900" dirty="0">
                        <a:solidFill>
                          <a:schemeClr val="tx1"/>
                        </a:solidFill>
                        <a:effectLst/>
                        <a:latin typeface="Arial" panose="020B0604020202020204" pitchFamily="34" charset="0"/>
                        <a:ea typeface="Calibri"/>
                        <a:cs typeface="Arial" panose="020B0604020202020204" pitchFamily="34" charset="0"/>
                      </a:endParaRP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900" b="0" i="0" u="none" strike="noStrike" kern="1200" cap="none" spc="0" normalizeH="0" baseline="0" dirty="0">
                          <a:ln>
                            <a:noFill/>
                          </a:ln>
                          <a:solidFill>
                            <a:schemeClr val="tx1"/>
                          </a:solidFill>
                          <a:effectLst/>
                          <a:uLnTx/>
                          <a:uFillTx/>
                          <a:latin typeface="Arial" panose="020B0604020202020204" pitchFamily="34" charset="0"/>
                          <a:ea typeface="Calibri"/>
                          <a:cs typeface="Arial" panose="020B0604020202020204" pitchFamily="34" charset="0"/>
                        </a:rPr>
                        <a:t>Drugs expenditure was £0.22m favourable to plan reflecting no Voretegene treatments in month, and lower wholesale drug activity for LCC. Actual expenditure was £3.38m in month against prior month expenditure of £2.82m.</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900" b="0" i="0" u="none" strike="noStrike" kern="1200" cap="none" spc="0" normalizeH="0" baseline="0" dirty="0">
                          <a:ln>
                            <a:noFill/>
                          </a:ln>
                          <a:solidFill>
                            <a:schemeClr val="tx1"/>
                          </a:solidFill>
                          <a:effectLst/>
                          <a:uLnTx/>
                          <a:uFillTx/>
                          <a:latin typeface="Arial" panose="020B0604020202020204" pitchFamily="34" charset="0"/>
                          <a:ea typeface="Calibri"/>
                          <a:cs typeface="Arial" panose="020B0604020202020204" pitchFamily="34" charset="0"/>
                        </a:rPr>
                        <a:t>Clinical supplies expenditure was £0.17m adverse in month reflecting increased expenditure in City Rd Theatres, in line with trend.  Actual expenditure was £2.33m in March against £1.72m in February due to the recognition of DHSC Donated PPE stock for which income has also been received. </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900" b="0" i="0" u="none" strike="noStrike" kern="1200" cap="none" spc="0" normalizeH="0" baseline="0" noProof="0" dirty="0">
                          <a:ln>
                            <a:noFill/>
                          </a:ln>
                          <a:solidFill>
                            <a:schemeClr val="tx1"/>
                          </a:solidFill>
                          <a:effectLst/>
                          <a:uLnTx/>
                          <a:uFillTx/>
                          <a:latin typeface="Arial" panose="020B0604020202020204" pitchFamily="34" charset="0"/>
                          <a:ea typeface="Calibri"/>
                          <a:cs typeface="Arial" panose="020B0604020202020204" pitchFamily="34" charset="0"/>
                        </a:rPr>
                        <a:t>Other non pay includes a multi-year one off property rates rebate (£1.1m) and a backdated credit note from St Georges related to non-utilisation of QMR theatres (£0.21m) during the pandemic.</a:t>
                      </a:r>
                      <a:endParaRPr lang="en-GB" sz="900" dirty="0">
                        <a:solidFill>
                          <a:srgbClr val="FF0000"/>
                        </a:solidFill>
                        <a:effectLst/>
                        <a:latin typeface="Arial" panose="020B0604020202020204" pitchFamily="34" charset="0"/>
                        <a:ea typeface="Calibri"/>
                        <a:cs typeface="Arial" panose="020B0604020202020204" pitchFamily="34" charset="0"/>
                      </a:endParaRPr>
                    </a:p>
                  </a:txBody>
                  <a:tcPr marL="48960" marR="48960" marT="64374" marB="38534">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3" name="Object 2">
            <a:extLst>
              <a:ext uri="{FF2B5EF4-FFF2-40B4-BE49-F238E27FC236}">
                <a16:creationId xmlns:a16="http://schemas.microsoft.com/office/drawing/2014/main" id="{E6F8B687-C986-480A-B72D-943505B32301}"/>
              </a:ext>
            </a:extLst>
          </p:cNvPr>
          <p:cNvGraphicFramePr>
            <a:graphicFrameLocks noChangeAspect="1"/>
          </p:cNvGraphicFramePr>
          <p:nvPr>
            <p:extLst>
              <p:ext uri="{D42A27DB-BD31-4B8C-83A1-F6EECF244321}">
                <p14:modId xmlns:p14="http://schemas.microsoft.com/office/powerpoint/2010/main" val="1380336278"/>
              </p:ext>
            </p:extLst>
          </p:nvPr>
        </p:nvGraphicFramePr>
        <p:xfrm>
          <a:off x="341377" y="684375"/>
          <a:ext cx="6008688" cy="5870414"/>
        </p:xfrm>
        <a:graphic>
          <a:graphicData uri="http://schemas.openxmlformats.org/presentationml/2006/ole">
            <mc:AlternateContent xmlns:mc="http://schemas.openxmlformats.org/markup-compatibility/2006">
              <mc:Choice xmlns:v="urn:schemas-microsoft-com:vml" Requires="v">
                <p:oleObj spid="_x0000_s2941" name="Binary Worksheet" r:id="rId3" imgW="10180243" imgH="7650457" progId="Excel.SheetBinaryMacroEnabled.12">
                  <p:link updateAutomatic="1"/>
                </p:oleObj>
              </mc:Choice>
              <mc:Fallback>
                <p:oleObj name="Binary Worksheet" r:id="rId3" imgW="10180243" imgH="7650457" progId="Excel.SheetBinaryMacroEnabled.12">
                  <p:link updateAutomatic="1"/>
                  <p:pic>
                    <p:nvPicPr>
                      <p:cNvPr id="0" name=""/>
                      <p:cNvPicPr/>
                      <p:nvPr/>
                    </p:nvPicPr>
                    <p:blipFill>
                      <a:blip r:embed="rId4"/>
                      <a:stretch>
                        <a:fillRect/>
                      </a:stretch>
                    </p:blipFill>
                    <p:spPr>
                      <a:xfrm>
                        <a:off x="341377" y="684375"/>
                        <a:ext cx="6008688" cy="5870414"/>
                      </a:xfrm>
                      <a:prstGeom prst="rect">
                        <a:avLst/>
                      </a:prstGeom>
                    </p:spPr>
                  </p:pic>
                </p:oleObj>
              </mc:Fallback>
            </mc:AlternateContent>
          </a:graphicData>
        </a:graphic>
      </p:graphicFrame>
    </p:spTree>
    <p:extLst>
      <p:ext uri="{BB962C8B-B14F-4D97-AF65-F5344CB8AC3E}">
        <p14:creationId xmlns:p14="http://schemas.microsoft.com/office/powerpoint/2010/main" val="2989796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noChangeArrowheads="1"/>
          </p:cNvSpPr>
          <p:nvPr>
            <p:ph type="title"/>
          </p:nvPr>
        </p:nvSpPr>
        <p:spPr>
          <a:xfrm>
            <a:off x="353292" y="126813"/>
            <a:ext cx="9353550" cy="503767"/>
          </a:xfrm>
        </p:spPr>
        <p:txBody>
          <a:bodyPr/>
          <a:lstStyle/>
          <a:p>
            <a:r>
              <a:rPr lang="en-GB" altLang="en-US" sz="1600" dirty="0"/>
              <a:t>Trust Patient Clinical Income Performance</a:t>
            </a:r>
          </a:p>
        </p:txBody>
      </p:sp>
      <p:sp>
        <p:nvSpPr>
          <p:cNvPr id="6" name="Rectangle 5"/>
          <p:cNvSpPr/>
          <p:nvPr/>
        </p:nvSpPr>
        <p:spPr>
          <a:xfrm>
            <a:off x="7673390" y="630580"/>
            <a:ext cx="2823723" cy="307777"/>
          </a:xfrm>
          <a:prstGeom prst="rect">
            <a:avLst/>
          </a:prstGeom>
        </p:spPr>
        <p:txBody>
          <a:bodyPr wrap="square">
            <a:spAutoFit/>
          </a:bodyPr>
          <a:lstStyle/>
          <a:p>
            <a:pPr lvl="0" eaLnBrk="1" fontAlgn="auto" hangingPunct="1">
              <a:spcBef>
                <a:spcPts val="0"/>
              </a:spcBef>
              <a:spcAft>
                <a:spcPts val="200"/>
              </a:spcAft>
              <a:defRPr/>
            </a:pPr>
            <a:r>
              <a:rPr lang="en-GB" sz="1400" b="1" dirty="0">
                <a:solidFill>
                  <a:srgbClr val="000000"/>
                </a:solidFill>
                <a:latin typeface="Arial"/>
              </a:rPr>
              <a:t>Commentary</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577052205"/>
              </p:ext>
            </p:extLst>
          </p:nvPr>
        </p:nvGraphicFramePr>
        <p:xfrm>
          <a:off x="7749590" y="1003672"/>
          <a:ext cx="3914503" cy="4935133"/>
        </p:xfrm>
        <a:graphic>
          <a:graphicData uri="http://schemas.openxmlformats.org/drawingml/2006/table">
            <a:tbl>
              <a:tblPr firstRow="1" firstCol="1" lastRow="1" lastCol="1" bandRow="1" bandCol="1"/>
              <a:tblGrid>
                <a:gridCol w="758306">
                  <a:extLst>
                    <a:ext uri="{9D8B030D-6E8A-4147-A177-3AD203B41FA5}">
                      <a16:colId xmlns:a16="http://schemas.microsoft.com/office/drawing/2014/main" val="20000"/>
                    </a:ext>
                  </a:extLst>
                </a:gridCol>
                <a:gridCol w="3156197">
                  <a:extLst>
                    <a:ext uri="{9D8B030D-6E8A-4147-A177-3AD203B41FA5}">
                      <a16:colId xmlns:a16="http://schemas.microsoft.com/office/drawing/2014/main" val="20001"/>
                    </a:ext>
                  </a:extLst>
                </a:gridCol>
              </a:tblGrid>
              <a:tr h="2729143">
                <a:tc>
                  <a:txBody>
                    <a:bodyPr/>
                    <a:lstStyle/>
                    <a:p>
                      <a:pPr algn="l">
                        <a:lnSpc>
                          <a:spcPct val="115000"/>
                        </a:lnSpc>
                        <a:spcBef>
                          <a:spcPts val="600"/>
                        </a:spcBef>
                        <a:spcAft>
                          <a:spcPts val="600"/>
                        </a:spcAft>
                      </a:pPr>
                      <a:r>
                        <a:rPr lang="en-GB"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NHS Income</a:t>
                      </a:r>
                      <a:endParaRPr lang="en-GB" sz="12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48895" marR="48895" marT="64135" marB="38735">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900"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NHS Patient Clinical activity income in</a:t>
                      </a:r>
                      <a:r>
                        <a:rPr lang="en-GB" sz="900" kern="120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 March was £14.55m if reimbursed via normal activity based contracting arrangements. Significant items</a:t>
                      </a:r>
                      <a:r>
                        <a:rPr lang="en-GB" sz="900"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include:-</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n-GB" sz="900" kern="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0000"/>
                        </a:lnSpc>
                        <a:spcBef>
                          <a:spcPts val="0"/>
                        </a:spcBef>
                        <a:spcAft>
                          <a:spcPts val="0"/>
                        </a:spcAft>
                      </a:pPr>
                      <a:r>
                        <a:rPr lang="en-GB" sz="900" b="0"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Inpatient activity</a:t>
                      </a:r>
                    </a:p>
                    <a:p>
                      <a:pPr marL="171450" indent="-171450" algn="just">
                        <a:lnSpc>
                          <a:spcPct val="100000"/>
                        </a:lnSpc>
                        <a:spcBef>
                          <a:spcPts val="0"/>
                        </a:spcBef>
                        <a:spcAft>
                          <a:spcPts val="0"/>
                        </a:spcAft>
                        <a:buFont typeface="Arial" panose="020B0604020202020204" pitchFamily="34" charset="0"/>
                        <a:buChar char="•"/>
                      </a:pPr>
                      <a:r>
                        <a:rPr lang="en-GB" sz="900"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The trust achieved 88% of baseline activity levels in March (94% in</a:t>
                      </a:r>
                      <a:r>
                        <a:rPr lang="en-GB" sz="900" kern="120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 February)</a:t>
                      </a:r>
                      <a:r>
                        <a:rPr lang="en-GB" sz="900"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p>
                    <a:p>
                      <a:pPr marL="171450" indent="-171450" algn="just">
                        <a:lnSpc>
                          <a:spcPct val="100000"/>
                        </a:lnSpc>
                        <a:spcBef>
                          <a:spcPts val="0"/>
                        </a:spcBef>
                        <a:spcAft>
                          <a:spcPts val="0"/>
                        </a:spcAft>
                        <a:buFont typeface="Arial" panose="020B0604020202020204" pitchFamily="34" charset="0"/>
                        <a:buChar char="•"/>
                      </a:pPr>
                      <a:endParaRPr lang="en-GB" sz="900" kern="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0000"/>
                        </a:lnSpc>
                        <a:spcBef>
                          <a:spcPts val="0"/>
                        </a:spcBef>
                        <a:spcAft>
                          <a:spcPts val="0"/>
                        </a:spcAft>
                      </a:pPr>
                      <a:r>
                        <a:rPr lang="en-GB" sz="900" b="0"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Outpatient Activity</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The trust achieved 91% of baseline activity levels in March (92% in </a:t>
                      </a:r>
                      <a:r>
                        <a:rPr lang="en-GB" sz="900" kern="120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February</a:t>
                      </a:r>
                      <a:r>
                        <a:rPr lang="en-GB" sz="900"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however approximately 10% is via additive diagnostic hub activity and a further 2% is A&amp;E attend anywhere activity, meaning like for like outpatient activity outside of these items achieved is 81% of 2019/20 levels.</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900" kern="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900" b="0" kern="120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High Cost Drugs Injections</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The Trust achieved 105% of baseline activity levels in March (98% in February</a:t>
                      </a:r>
                      <a:r>
                        <a:rPr lang="en-GB" sz="900"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r>
                        <a:rPr lang="en-GB" sz="900" kern="120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p>
                  </a:txBody>
                  <a:tcPr marL="48895" marR="48895" marT="64135" marB="38735">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2494014856"/>
                  </a:ext>
                </a:extLst>
              </a:tr>
              <a:tr h="1908747">
                <a:tc>
                  <a:txBody>
                    <a:bodyPr/>
                    <a:lstStyle/>
                    <a:p>
                      <a:pPr marL="0" algn="l" defTabSz="914400" rtl="0" eaLnBrk="1" latinLnBrk="0" hangingPunct="1">
                        <a:lnSpc>
                          <a:spcPct val="115000"/>
                        </a:lnSpc>
                        <a:spcBef>
                          <a:spcPts val="600"/>
                        </a:spcBef>
                        <a:spcAft>
                          <a:spcPts val="600"/>
                        </a:spcAft>
                      </a:pPr>
                      <a:r>
                        <a:rPr lang="en-GB"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Activity Plans</a:t>
                      </a:r>
                    </a:p>
                  </a:txBody>
                  <a:tcPr marL="48895" marR="48895" marT="64135" marB="38735">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600"/>
                        </a:spcBef>
                        <a:spcAft>
                          <a:spcPts val="600"/>
                        </a:spcAft>
                        <a:buClrTx/>
                        <a:buSzTx/>
                        <a:buFontTx/>
                        <a:buNone/>
                        <a:tabLst/>
                        <a:defRPr/>
                      </a:pPr>
                      <a:r>
                        <a:rPr lang="en-GB" sz="900"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The charts to the left demonstrate the in year activity levels compared to the previous three years, highlighting the material shift in activity as a result of COVID, and the pace of </a:t>
                      </a:r>
                      <a:r>
                        <a:rPr lang="en-GB" sz="900" kern="120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recovery towards pre-COVID activity levels. </a:t>
                      </a:r>
                    </a:p>
                    <a:p>
                      <a:pPr marL="0" marR="0" lvl="0" indent="0" algn="just" defTabSz="914400" rtl="0" eaLnBrk="1" fontAlgn="auto" latinLnBrk="0" hangingPunct="1">
                        <a:lnSpc>
                          <a:spcPct val="100000"/>
                        </a:lnSpc>
                        <a:spcBef>
                          <a:spcPts val="600"/>
                        </a:spcBef>
                        <a:spcAft>
                          <a:spcPts val="600"/>
                        </a:spcAft>
                        <a:buClrTx/>
                        <a:buSzTx/>
                        <a:buFontTx/>
                        <a:buNone/>
                        <a:tabLst/>
                        <a:defRPr/>
                      </a:pPr>
                      <a:r>
                        <a:rPr lang="en-GB" sz="900" kern="120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2019/20 activity levels (pre-COVID) are being used nationally as a proxy to report organisations return and recovery to pre pandemic levels of activity during 2021/22.</a:t>
                      </a:r>
                    </a:p>
                    <a:p>
                      <a:pPr marL="0" marR="0" lvl="0" indent="0" algn="just" defTabSz="914400" rtl="0" eaLnBrk="1" fontAlgn="auto" latinLnBrk="0" hangingPunct="1">
                        <a:lnSpc>
                          <a:spcPct val="100000"/>
                        </a:lnSpc>
                        <a:spcBef>
                          <a:spcPts val="600"/>
                        </a:spcBef>
                        <a:spcAft>
                          <a:spcPts val="600"/>
                        </a:spcAft>
                        <a:buClrTx/>
                        <a:buSzTx/>
                        <a:buFontTx/>
                        <a:buNone/>
                        <a:tabLst/>
                        <a:defRPr/>
                      </a:pPr>
                      <a:r>
                        <a:rPr lang="en-GB" sz="900" kern="120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The red line represents average 2019/20 activity levels pre additive capacity.  Where the upper and lower lines increase represent additive capacity such as Hoxton, Brent Cross, and other diagnostic hub investments.</a:t>
                      </a:r>
                    </a:p>
                    <a:p>
                      <a:pPr marL="0" marR="0" lvl="0" indent="0" algn="just" defTabSz="914400" rtl="0" eaLnBrk="1" fontAlgn="auto" latinLnBrk="0" hangingPunct="1">
                        <a:lnSpc>
                          <a:spcPct val="100000"/>
                        </a:lnSpc>
                        <a:spcBef>
                          <a:spcPts val="600"/>
                        </a:spcBef>
                        <a:spcAft>
                          <a:spcPts val="600"/>
                        </a:spcAft>
                        <a:buClrTx/>
                        <a:buSzTx/>
                        <a:buFontTx/>
                        <a:buNone/>
                        <a:tabLst/>
                        <a:defRPr/>
                      </a:pPr>
                      <a:endParaRPr lang="en-GB" sz="900" kern="120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8895" marR="48895" marT="64135" marB="38735">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2999376998"/>
                  </a:ext>
                </a:extLst>
              </a:tr>
            </a:tbl>
          </a:graphicData>
        </a:graphic>
      </p:graphicFrame>
      <p:sp>
        <p:nvSpPr>
          <p:cNvPr id="3" name="Slide Number Placeholder 2"/>
          <p:cNvSpPr>
            <a:spLocks noGrp="1"/>
          </p:cNvSpPr>
          <p:nvPr>
            <p:ph type="sldNum" sz="quarter" idx="12"/>
          </p:nvPr>
        </p:nvSpPr>
        <p:spPr/>
        <p:txBody>
          <a:bodyPr/>
          <a:lstStyle/>
          <a:p>
            <a:fld id="{9347366D-5D24-45E3-B37D-32C44C56F63D}" type="slidenum">
              <a:rPr lang="en-GB" altLang="en-US" smtClean="0"/>
              <a:pPr/>
              <a:t>5</a:t>
            </a:fld>
            <a:endParaRPr lang="en-GB" altLang="en-US" dirty="0"/>
          </a:p>
        </p:txBody>
      </p:sp>
      <p:graphicFrame>
        <p:nvGraphicFramePr>
          <p:cNvPr id="4" name="Object 3">
            <a:extLst>
              <a:ext uri="{FF2B5EF4-FFF2-40B4-BE49-F238E27FC236}">
                <a16:creationId xmlns:a16="http://schemas.microsoft.com/office/drawing/2014/main" id="{A69F6946-6010-4070-AA60-F4FE0DCEA0F0}"/>
              </a:ext>
            </a:extLst>
          </p:cNvPr>
          <p:cNvGraphicFramePr>
            <a:graphicFrameLocks noChangeAspect="1"/>
          </p:cNvGraphicFramePr>
          <p:nvPr>
            <p:extLst>
              <p:ext uri="{D42A27DB-BD31-4B8C-83A1-F6EECF244321}">
                <p14:modId xmlns:p14="http://schemas.microsoft.com/office/powerpoint/2010/main" val="2501138406"/>
              </p:ext>
            </p:extLst>
          </p:nvPr>
        </p:nvGraphicFramePr>
        <p:xfrm>
          <a:off x="353293" y="630580"/>
          <a:ext cx="7017892" cy="5924208"/>
        </p:xfrm>
        <a:graphic>
          <a:graphicData uri="http://schemas.openxmlformats.org/presentationml/2006/ole">
            <mc:AlternateContent xmlns:mc="http://schemas.openxmlformats.org/markup-compatibility/2006">
              <mc:Choice xmlns:v="urn:schemas-microsoft-com:vml" Requires="v">
                <p:oleObj spid="_x0000_s3914" name="Binary Worksheet" r:id="rId3" imgW="10523153" imgH="9326778" progId="Excel.SheetBinaryMacroEnabled.12">
                  <p:link updateAutomatic="1"/>
                </p:oleObj>
              </mc:Choice>
              <mc:Fallback>
                <p:oleObj name="Binary Worksheet" r:id="rId3" imgW="10523153" imgH="9326778" progId="Excel.SheetBinaryMacroEnabled.12">
                  <p:link updateAutomatic="1"/>
                  <p:pic>
                    <p:nvPicPr>
                      <p:cNvPr id="0" name=""/>
                      <p:cNvPicPr/>
                      <p:nvPr/>
                    </p:nvPicPr>
                    <p:blipFill>
                      <a:blip r:embed="rId4"/>
                      <a:stretch>
                        <a:fillRect/>
                      </a:stretch>
                    </p:blipFill>
                    <p:spPr>
                      <a:xfrm>
                        <a:off x="353293" y="630580"/>
                        <a:ext cx="7017892" cy="5924208"/>
                      </a:xfrm>
                      <a:prstGeom prst="rect">
                        <a:avLst/>
                      </a:prstGeom>
                    </p:spPr>
                  </p:pic>
                </p:oleObj>
              </mc:Fallback>
            </mc:AlternateContent>
          </a:graphicData>
        </a:graphic>
      </p:graphicFrame>
    </p:spTree>
    <p:extLst>
      <p:ext uri="{BB962C8B-B14F-4D97-AF65-F5344CB8AC3E}">
        <p14:creationId xmlns:p14="http://schemas.microsoft.com/office/powerpoint/2010/main" val="3865895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noChangeArrowheads="1"/>
          </p:cNvSpPr>
          <p:nvPr>
            <p:ph type="title"/>
          </p:nvPr>
        </p:nvSpPr>
        <p:spPr>
          <a:xfrm>
            <a:off x="304800" y="165781"/>
            <a:ext cx="9353550" cy="503767"/>
          </a:xfrm>
        </p:spPr>
        <p:txBody>
          <a:bodyPr/>
          <a:lstStyle/>
          <a:p>
            <a:r>
              <a:rPr lang="en-GB" altLang="en-US" sz="1600" dirty="0"/>
              <a:t>Trust Statement of Financial Position – Cash, Capital, Receivables and Other Metrics</a:t>
            </a:r>
          </a:p>
        </p:txBody>
      </p:sp>
      <p:sp>
        <p:nvSpPr>
          <p:cNvPr id="7" name="Rectangle 6"/>
          <p:cNvSpPr/>
          <p:nvPr/>
        </p:nvSpPr>
        <p:spPr>
          <a:xfrm>
            <a:off x="7438812" y="662440"/>
            <a:ext cx="3414173" cy="307777"/>
          </a:xfrm>
          <a:prstGeom prst="rect">
            <a:avLst/>
          </a:prstGeom>
        </p:spPr>
        <p:txBody>
          <a:bodyPr wrap="square">
            <a:spAutoFit/>
          </a:bodyPr>
          <a:lstStyle/>
          <a:p>
            <a:pPr lvl="0" eaLnBrk="1" fontAlgn="auto" hangingPunct="1">
              <a:spcBef>
                <a:spcPts val="0"/>
              </a:spcBef>
              <a:spcAft>
                <a:spcPts val="200"/>
              </a:spcAft>
              <a:defRPr/>
            </a:pPr>
            <a:r>
              <a:rPr lang="en-GB" sz="1400" b="1" dirty="0">
                <a:solidFill>
                  <a:srgbClr val="000000"/>
                </a:solidFill>
                <a:latin typeface="Arial"/>
              </a:rPr>
              <a:t>Commentary</a:t>
            </a:r>
            <a:endParaRPr lang="en-GB" dirty="0"/>
          </a:p>
        </p:txBody>
      </p:sp>
      <p:sp>
        <p:nvSpPr>
          <p:cNvPr id="3" name="Slide Number Placeholder 2"/>
          <p:cNvSpPr>
            <a:spLocks noGrp="1"/>
          </p:cNvSpPr>
          <p:nvPr>
            <p:ph type="sldNum" sz="quarter" idx="12"/>
          </p:nvPr>
        </p:nvSpPr>
        <p:spPr/>
        <p:txBody>
          <a:bodyPr/>
          <a:lstStyle/>
          <a:p>
            <a:fld id="{9347366D-5D24-45E3-B37D-32C44C56F63D}" type="slidenum">
              <a:rPr lang="en-GB" altLang="en-US" smtClean="0"/>
              <a:pPr/>
              <a:t>6</a:t>
            </a:fld>
            <a:endParaRPr lang="en-GB" altLang="en-US" dirty="0"/>
          </a:p>
        </p:txBody>
      </p:sp>
      <p:graphicFrame>
        <p:nvGraphicFramePr>
          <p:cNvPr id="9" name="Table 8"/>
          <p:cNvGraphicFramePr>
            <a:graphicFrameLocks noGrp="1"/>
          </p:cNvGraphicFramePr>
          <p:nvPr>
            <p:extLst>
              <p:ext uri="{D42A27DB-BD31-4B8C-83A1-F6EECF244321}">
                <p14:modId xmlns:p14="http://schemas.microsoft.com/office/powerpoint/2010/main" val="990212879"/>
              </p:ext>
            </p:extLst>
          </p:nvPr>
        </p:nvGraphicFramePr>
        <p:xfrm>
          <a:off x="7570809" y="970217"/>
          <a:ext cx="4175082" cy="5032504"/>
        </p:xfrm>
        <a:graphic>
          <a:graphicData uri="http://schemas.openxmlformats.org/drawingml/2006/table">
            <a:tbl>
              <a:tblPr firstRow="1" firstCol="1" lastRow="1" lastCol="1" bandRow="1" bandCol="1"/>
              <a:tblGrid>
                <a:gridCol w="976307">
                  <a:extLst>
                    <a:ext uri="{9D8B030D-6E8A-4147-A177-3AD203B41FA5}">
                      <a16:colId xmlns:a16="http://schemas.microsoft.com/office/drawing/2014/main" val="20000"/>
                    </a:ext>
                  </a:extLst>
                </a:gridCol>
                <a:gridCol w="3198775">
                  <a:extLst>
                    <a:ext uri="{9D8B030D-6E8A-4147-A177-3AD203B41FA5}">
                      <a16:colId xmlns:a16="http://schemas.microsoft.com/office/drawing/2014/main" val="20001"/>
                    </a:ext>
                  </a:extLst>
                </a:gridCol>
              </a:tblGrid>
              <a:tr h="720486">
                <a:tc>
                  <a:txBody>
                    <a:bodyPr/>
                    <a:lstStyle/>
                    <a:p>
                      <a:pPr algn="r">
                        <a:lnSpc>
                          <a:spcPct val="115000"/>
                        </a:lnSpc>
                        <a:spcBef>
                          <a:spcPts val="600"/>
                        </a:spcBef>
                        <a:spcAft>
                          <a:spcPts val="600"/>
                        </a:spcAft>
                      </a:pPr>
                      <a:r>
                        <a:rPr lang="en-GB" sz="900" b="1" dirty="0">
                          <a:solidFill>
                            <a:schemeClr val="tx1"/>
                          </a:solidFill>
                          <a:effectLst/>
                          <a:latin typeface="Arial" panose="020B0604020202020204" pitchFamily="34" charset="0"/>
                          <a:ea typeface="Calibri"/>
                          <a:cs typeface="Arial" panose="020B0604020202020204" pitchFamily="34" charset="0"/>
                        </a:rPr>
                        <a:t>Cash  and Working Capital</a:t>
                      </a:r>
                      <a:endParaRPr lang="en-GB" sz="900" dirty="0">
                        <a:solidFill>
                          <a:schemeClr val="tx1"/>
                        </a:solidFill>
                        <a:effectLst/>
                        <a:latin typeface="Arial" panose="020B0604020202020204" pitchFamily="34" charset="0"/>
                        <a:ea typeface="Calibri"/>
                        <a:cs typeface="Arial" panose="020B0604020202020204" pitchFamily="34" charset="0"/>
                      </a:endParaRPr>
                    </a:p>
                  </a:txBody>
                  <a:tcPr marL="60436" marR="60436" marT="79462" marB="47565">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900" dirty="0">
                          <a:solidFill>
                            <a:schemeClr val="tx1"/>
                          </a:solidFill>
                          <a:effectLst/>
                          <a:latin typeface="Arial" panose="020B0604020202020204" pitchFamily="34" charset="0"/>
                          <a:ea typeface="Calibri"/>
                          <a:cs typeface="Arial" panose="020B0604020202020204" pitchFamily="34" charset="0"/>
                        </a:rPr>
                        <a:t>The cash balance as at the 31</a:t>
                      </a:r>
                      <a:r>
                        <a:rPr lang="en-GB" sz="900" baseline="30000" dirty="0">
                          <a:solidFill>
                            <a:schemeClr val="tx1"/>
                          </a:solidFill>
                          <a:effectLst/>
                          <a:latin typeface="Arial" panose="020B0604020202020204" pitchFamily="34" charset="0"/>
                          <a:ea typeface="Calibri"/>
                          <a:cs typeface="Arial" panose="020B0604020202020204" pitchFamily="34" charset="0"/>
                        </a:rPr>
                        <a:t>st</a:t>
                      </a:r>
                      <a:r>
                        <a:rPr lang="en-GB" sz="900" dirty="0">
                          <a:solidFill>
                            <a:schemeClr val="tx1"/>
                          </a:solidFill>
                          <a:effectLst/>
                          <a:latin typeface="Arial" panose="020B0604020202020204" pitchFamily="34" charset="0"/>
                          <a:ea typeface="Calibri"/>
                          <a:cs typeface="Arial" panose="020B0604020202020204" pitchFamily="34" charset="0"/>
                        </a:rPr>
                        <a:t> March was £69.3m, an</a:t>
                      </a:r>
                      <a:r>
                        <a:rPr lang="en-GB" sz="900" baseline="0" dirty="0">
                          <a:solidFill>
                            <a:schemeClr val="tx1"/>
                          </a:solidFill>
                          <a:effectLst/>
                          <a:latin typeface="Arial" panose="020B0604020202020204" pitchFamily="34" charset="0"/>
                          <a:ea typeface="Calibri"/>
                          <a:cs typeface="Arial" panose="020B0604020202020204" pitchFamily="34" charset="0"/>
                        </a:rPr>
                        <a:t> increase of £0.9m since the end of March 2021, and a reduction £9.0m from the prior month.</a:t>
                      </a:r>
                      <a:r>
                        <a:rPr lang="en-GB" sz="900" dirty="0">
                          <a:solidFill>
                            <a:schemeClr val="tx1"/>
                          </a:solidFill>
                          <a:effectLst/>
                          <a:latin typeface="Arial" panose="020B0604020202020204" pitchFamily="34" charset="0"/>
                          <a:ea typeface="Calibri"/>
                          <a:cs typeface="Arial" panose="020B0604020202020204" pitchFamily="34" charset="0"/>
                        </a:rPr>
                        <a:t> </a:t>
                      </a:r>
                    </a:p>
                  </a:txBody>
                  <a:tcPr marL="60436" marR="60436" marT="79462" marB="47565">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0"/>
                  </a:ext>
                </a:extLst>
              </a:tr>
              <a:tr h="1006777">
                <a:tc>
                  <a:txBody>
                    <a:bodyPr/>
                    <a:lstStyle/>
                    <a:p>
                      <a:pPr algn="r">
                        <a:lnSpc>
                          <a:spcPct val="115000"/>
                        </a:lnSpc>
                        <a:spcBef>
                          <a:spcPts val="600"/>
                        </a:spcBef>
                        <a:spcAft>
                          <a:spcPts val="600"/>
                        </a:spcAft>
                      </a:pPr>
                      <a:r>
                        <a:rPr lang="en-GB" sz="900" b="1" dirty="0">
                          <a:solidFill>
                            <a:schemeClr val="tx1"/>
                          </a:solidFill>
                          <a:effectLst/>
                          <a:latin typeface="Arial" panose="020B0604020202020204" pitchFamily="34" charset="0"/>
                          <a:ea typeface="Calibri"/>
                          <a:cs typeface="Arial" panose="020B0604020202020204" pitchFamily="34" charset="0"/>
                        </a:rPr>
                        <a:t>Capital Expenditure</a:t>
                      </a:r>
                      <a:endParaRPr lang="en-GB" sz="900" dirty="0">
                        <a:solidFill>
                          <a:schemeClr val="tx1"/>
                        </a:solidFill>
                        <a:effectLst/>
                        <a:latin typeface="Arial" panose="020B0604020202020204" pitchFamily="34" charset="0"/>
                        <a:ea typeface="Calibri"/>
                        <a:cs typeface="Arial" panose="020B0604020202020204" pitchFamily="34" charset="0"/>
                      </a:endParaRPr>
                    </a:p>
                  </a:txBody>
                  <a:tcPr marL="60436" marR="60436" marT="79462" marB="47565">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900" dirty="0">
                          <a:solidFill>
                            <a:schemeClr val="tx1"/>
                          </a:solidFill>
                          <a:effectLst/>
                          <a:latin typeface="Arial" panose="020B0604020202020204" pitchFamily="34" charset="0"/>
                          <a:ea typeface="Calibri" panose="020F0502020204030204" pitchFamily="34" charset="0"/>
                          <a:cs typeface="Arial" panose="020B0604020202020204" pitchFamily="34" charset="0"/>
                        </a:rPr>
                        <a:t>Capital spend to 31</a:t>
                      </a:r>
                      <a:r>
                        <a:rPr lang="en-GB" sz="900" baseline="30000" dirty="0">
                          <a:solidFill>
                            <a:schemeClr val="tx1"/>
                          </a:solidFill>
                          <a:effectLst/>
                          <a:latin typeface="Arial" panose="020B0604020202020204" pitchFamily="34" charset="0"/>
                          <a:ea typeface="Calibri" panose="020F0502020204030204" pitchFamily="34" charset="0"/>
                          <a:cs typeface="Arial" panose="020B0604020202020204" pitchFamily="34" charset="0"/>
                        </a:rPr>
                        <a:t>st</a:t>
                      </a:r>
                      <a:r>
                        <a:rPr lang="en-GB" sz="900" dirty="0">
                          <a:solidFill>
                            <a:schemeClr val="tx1"/>
                          </a:solidFill>
                          <a:effectLst/>
                          <a:latin typeface="Arial" panose="020B0604020202020204" pitchFamily="34" charset="0"/>
                          <a:ea typeface="Calibri" panose="020F0502020204030204" pitchFamily="34" charset="0"/>
                          <a:cs typeface="Arial" panose="020B0604020202020204" pitchFamily="34" charset="0"/>
                        </a:rPr>
                        <a:t> March totalled £14.8m, against a plan of £18.1m predominantly linked to network strategy decision timelines surrounding consolidation which meant they were not be able to executed in this financial year and have been incorporate into 2022/23 TIF funding schemes and slippage within schemes such as London Claremont Centre.</a:t>
                      </a:r>
                      <a:endParaRPr lang="en-GB" sz="9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90170" marB="53975">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1"/>
                  </a:ext>
                </a:extLst>
              </a:tr>
              <a:tr h="582307">
                <a:tc>
                  <a:txBody>
                    <a:bodyPr/>
                    <a:lstStyle/>
                    <a:p>
                      <a:pPr algn="r">
                        <a:lnSpc>
                          <a:spcPct val="115000"/>
                        </a:lnSpc>
                        <a:spcBef>
                          <a:spcPts val="600"/>
                        </a:spcBef>
                        <a:spcAft>
                          <a:spcPts val="600"/>
                        </a:spcAft>
                      </a:pPr>
                      <a:r>
                        <a:rPr lang="en-GB" sz="900" b="1" dirty="0">
                          <a:solidFill>
                            <a:schemeClr val="tx1"/>
                          </a:solidFill>
                          <a:effectLst/>
                          <a:latin typeface="Arial" panose="020B0604020202020204" pitchFamily="34" charset="0"/>
                          <a:ea typeface="Calibri"/>
                          <a:cs typeface="Arial" panose="020B0604020202020204" pitchFamily="34" charset="0"/>
                        </a:rPr>
                        <a:t>Use of Resources</a:t>
                      </a:r>
                    </a:p>
                  </a:txBody>
                  <a:tcPr marL="60436" marR="60436" marT="79462" marB="47565">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lnSpc>
                          <a:spcPct val="100000"/>
                        </a:lnSpc>
                        <a:spcBef>
                          <a:spcPts val="0"/>
                        </a:spcBef>
                        <a:spcAft>
                          <a:spcPts val="0"/>
                        </a:spcAft>
                      </a:pPr>
                      <a:r>
                        <a:rPr lang="en-GB" sz="900" dirty="0">
                          <a:solidFill>
                            <a:schemeClr val="tx1"/>
                          </a:solidFill>
                          <a:effectLst/>
                          <a:latin typeface="Arial" panose="020B0604020202020204" pitchFamily="34" charset="0"/>
                          <a:ea typeface="Calibri"/>
                          <a:cs typeface="Arial" panose="020B0604020202020204" pitchFamily="34" charset="0"/>
                        </a:rPr>
                        <a:t>Use of resources monitoring</a:t>
                      </a:r>
                      <a:r>
                        <a:rPr lang="en-GB" sz="900" baseline="0" dirty="0">
                          <a:solidFill>
                            <a:schemeClr val="tx1"/>
                          </a:solidFill>
                          <a:effectLst/>
                          <a:latin typeface="Arial" panose="020B0604020202020204" pitchFamily="34" charset="0"/>
                          <a:ea typeface="Calibri"/>
                          <a:cs typeface="Arial" panose="020B0604020202020204" pitchFamily="34" charset="0"/>
                        </a:rPr>
                        <a:t> and reporting has been suspended.</a:t>
                      </a:r>
                      <a:endParaRPr kumimoji="0" lang="en-GB" sz="900" b="0" i="0" u="none" strike="noStrike" kern="1200" cap="none" spc="0" normalizeH="0" baseline="0" dirty="0">
                        <a:ln>
                          <a:noFill/>
                        </a:ln>
                        <a:solidFill>
                          <a:schemeClr val="tx1"/>
                        </a:solidFill>
                        <a:effectLst/>
                        <a:uLnTx/>
                        <a:uFillTx/>
                        <a:latin typeface="+mn-lt"/>
                        <a:ea typeface="+mn-ea"/>
                        <a:cs typeface="+mn-cs"/>
                      </a:endParaRPr>
                    </a:p>
                  </a:txBody>
                  <a:tcPr marL="60436" marR="60436" marT="79462" marB="47565">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2"/>
                  </a:ext>
                </a:extLst>
              </a:tr>
              <a:tr h="782732">
                <a:tc>
                  <a:txBody>
                    <a:bodyPr/>
                    <a:lstStyle/>
                    <a:p>
                      <a:pPr algn="r">
                        <a:lnSpc>
                          <a:spcPct val="115000"/>
                        </a:lnSpc>
                        <a:spcBef>
                          <a:spcPts val="600"/>
                        </a:spcBef>
                        <a:spcAft>
                          <a:spcPts val="600"/>
                        </a:spcAft>
                      </a:pPr>
                      <a:r>
                        <a:rPr lang="en-GB" sz="900" b="1" dirty="0">
                          <a:solidFill>
                            <a:schemeClr val="tx1"/>
                          </a:solidFill>
                          <a:effectLst/>
                          <a:latin typeface="Arial" panose="020B0604020202020204" pitchFamily="34" charset="0"/>
                          <a:ea typeface="Calibri"/>
                          <a:cs typeface="Arial" panose="020B0604020202020204" pitchFamily="34" charset="0"/>
                        </a:rPr>
                        <a:t>Receivables</a:t>
                      </a:r>
                    </a:p>
                  </a:txBody>
                  <a:tcPr marL="60436" marR="60436" marT="79462" marB="47565">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GB" sz="900" kern="1200" baseline="0" dirty="0">
                          <a:solidFill>
                            <a:schemeClr val="tx1"/>
                          </a:solidFill>
                          <a:effectLst/>
                          <a:latin typeface="Arial" panose="020B0604020202020204" pitchFamily="34" charset="0"/>
                          <a:ea typeface="Calibri"/>
                          <a:cs typeface="Arial" panose="020B0604020202020204" pitchFamily="34" charset="0"/>
                        </a:rPr>
                        <a:t>Receivables have increased by £3.5m to £16.5m since the end of the 2020/21 financial year and an increase of £1.8m since last month. The increase is linked to the billing of R&amp;D contracts following formal contract signatures including Hercules I, NIHR and other commercial projects.  </a:t>
                      </a:r>
                    </a:p>
                  </a:txBody>
                  <a:tcPr marL="60436" marR="60436" marT="79462" marB="47565">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3"/>
                  </a:ext>
                </a:extLst>
              </a:tr>
              <a:tr h="1261542">
                <a:tc>
                  <a:txBody>
                    <a:bodyPr/>
                    <a:lstStyle/>
                    <a:p>
                      <a:pPr algn="r">
                        <a:lnSpc>
                          <a:spcPct val="115000"/>
                        </a:lnSpc>
                        <a:spcBef>
                          <a:spcPts val="600"/>
                        </a:spcBef>
                        <a:spcAft>
                          <a:spcPts val="600"/>
                        </a:spcAft>
                      </a:pPr>
                      <a:r>
                        <a:rPr lang="en-GB" sz="900" b="1" dirty="0">
                          <a:solidFill>
                            <a:schemeClr val="tx1"/>
                          </a:solidFill>
                          <a:effectLst/>
                          <a:latin typeface="Arial" panose="020B0604020202020204" pitchFamily="34" charset="0"/>
                          <a:ea typeface="Calibri"/>
                          <a:cs typeface="Arial" panose="020B0604020202020204" pitchFamily="34" charset="0"/>
                        </a:rPr>
                        <a:t>Payables</a:t>
                      </a:r>
                    </a:p>
                  </a:txBody>
                  <a:tcPr marL="60436" marR="60436" marT="79462" marB="47565">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GB" sz="900" kern="1200" baseline="0" dirty="0">
                          <a:solidFill>
                            <a:schemeClr val="tx1"/>
                          </a:solidFill>
                          <a:effectLst/>
                          <a:latin typeface="Arial" panose="020B0604020202020204" pitchFamily="34" charset="0"/>
                          <a:ea typeface="Calibri"/>
                          <a:cs typeface="Arial" panose="020B0604020202020204" pitchFamily="34" charset="0"/>
                        </a:rPr>
                        <a:t>Payables totalled £27.4m at the end of March, an increase  £0.1m since March 2021.</a:t>
                      </a:r>
                    </a:p>
                    <a:p>
                      <a:pPr marL="0" marR="0" indent="0" algn="just" defTabSz="914400" rtl="0" eaLnBrk="1" fontAlgn="auto" latinLnBrk="0" hangingPunct="1">
                        <a:lnSpc>
                          <a:spcPct val="100000"/>
                        </a:lnSpc>
                        <a:spcBef>
                          <a:spcPts val="0"/>
                        </a:spcBef>
                        <a:spcAft>
                          <a:spcPts val="0"/>
                        </a:spcAft>
                        <a:buClrTx/>
                        <a:buSzTx/>
                        <a:buFontTx/>
                        <a:buNone/>
                        <a:tabLst/>
                        <a:defRPr/>
                      </a:pPr>
                      <a:endParaRPr lang="en-GB" sz="900" kern="1200" baseline="0" dirty="0">
                        <a:solidFill>
                          <a:srgbClr val="FF0000"/>
                        </a:solidFill>
                        <a:effectLst/>
                        <a:latin typeface="Arial" panose="020B0604020202020204" pitchFamily="34" charset="0"/>
                        <a:ea typeface="Calibri"/>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n-GB" sz="900" kern="1200" baseline="0" dirty="0">
                          <a:solidFill>
                            <a:schemeClr val="tx1"/>
                          </a:solidFill>
                          <a:effectLst/>
                          <a:latin typeface="Arial" panose="020B0604020202020204" pitchFamily="34" charset="0"/>
                          <a:ea typeface="Calibri"/>
                          <a:cs typeface="Arial" panose="020B0604020202020204" pitchFamily="34" charset="0"/>
                        </a:rPr>
                        <a:t>Creditor days are 92 at the end of March due to high levels of capital invoice and revenue accruals. These will be paid in the new year and the metric will therefore be closer to the target of 45 days.</a:t>
                      </a:r>
                    </a:p>
                    <a:p>
                      <a:pPr marL="0" marR="0" indent="0" algn="just" defTabSz="914400" rtl="0" eaLnBrk="1" fontAlgn="auto" latinLnBrk="0" hangingPunct="1">
                        <a:lnSpc>
                          <a:spcPct val="100000"/>
                        </a:lnSpc>
                        <a:spcBef>
                          <a:spcPts val="0"/>
                        </a:spcBef>
                        <a:spcAft>
                          <a:spcPts val="0"/>
                        </a:spcAft>
                        <a:buClrTx/>
                        <a:buSzTx/>
                        <a:buFontTx/>
                        <a:buNone/>
                        <a:tabLst/>
                        <a:defRPr/>
                      </a:pPr>
                      <a:endParaRPr lang="en-GB" sz="900" kern="1200" baseline="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GB" sz="900" dirty="0">
                          <a:solidFill>
                            <a:schemeClr val="tx1"/>
                          </a:solidFill>
                          <a:effectLst/>
                          <a:latin typeface="Arial" panose="020B0604020202020204" pitchFamily="34" charset="0"/>
                          <a:ea typeface="Calibri"/>
                          <a:cs typeface="Arial" panose="020B0604020202020204" pitchFamily="34" charset="0"/>
                        </a:rPr>
                        <a:t>The</a:t>
                      </a:r>
                      <a:r>
                        <a:rPr lang="en-GB" sz="900" baseline="0" dirty="0">
                          <a:solidFill>
                            <a:schemeClr val="tx1"/>
                          </a:solidFill>
                          <a:effectLst/>
                          <a:latin typeface="Arial" panose="020B0604020202020204" pitchFamily="34" charset="0"/>
                          <a:ea typeface="Calibri"/>
                          <a:cs typeface="Arial" panose="020B0604020202020204" pitchFamily="34" charset="0"/>
                        </a:rPr>
                        <a:t> trust’s performance against the Better Payment Practice Code (BPPC) was 96% (volume) and 96% (value) against a target of 95%. Prior month achievement was 97% and 97% across both areas.</a:t>
                      </a:r>
                      <a:endParaRPr lang="en-GB" sz="900" dirty="0">
                        <a:solidFill>
                          <a:schemeClr val="tx1"/>
                        </a:solidFill>
                        <a:effectLst/>
                        <a:latin typeface="Arial" panose="020B0604020202020204" pitchFamily="34" charset="0"/>
                        <a:ea typeface="Calibri"/>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n-GB" sz="900" kern="1200" baseline="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0436" marR="60436" marT="79462" marB="47565">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graphicFrame>
        <p:nvGraphicFramePr>
          <p:cNvPr id="4" name="Object 3">
            <a:extLst>
              <a:ext uri="{FF2B5EF4-FFF2-40B4-BE49-F238E27FC236}">
                <a16:creationId xmlns:a16="http://schemas.microsoft.com/office/drawing/2014/main" id="{3D0CAB16-0B3A-4E11-80F2-875BC098D758}"/>
              </a:ext>
            </a:extLst>
          </p:cNvPr>
          <p:cNvGraphicFramePr>
            <a:graphicFrameLocks noChangeAspect="1"/>
          </p:cNvGraphicFramePr>
          <p:nvPr>
            <p:extLst>
              <p:ext uri="{D42A27DB-BD31-4B8C-83A1-F6EECF244321}">
                <p14:modId xmlns:p14="http://schemas.microsoft.com/office/powerpoint/2010/main" val="907308197"/>
              </p:ext>
            </p:extLst>
          </p:nvPr>
        </p:nvGraphicFramePr>
        <p:xfrm>
          <a:off x="304798" y="662440"/>
          <a:ext cx="6817361" cy="6109653"/>
        </p:xfrm>
        <a:graphic>
          <a:graphicData uri="http://schemas.openxmlformats.org/presentationml/2006/ole">
            <mc:AlternateContent xmlns:mc="http://schemas.openxmlformats.org/markup-compatibility/2006">
              <mc:Choice xmlns:v="urn:schemas-microsoft-com:vml" Requires="v">
                <p:oleObj spid="_x0000_s7812" name="Binary Worksheet" r:id="rId3" imgW="11605250" imgH="8801066" progId="Excel.SheetBinaryMacroEnabled.12">
                  <p:link updateAutomatic="1"/>
                </p:oleObj>
              </mc:Choice>
              <mc:Fallback>
                <p:oleObj name="Binary Worksheet" r:id="rId3" imgW="11605250" imgH="8801066" progId="Excel.SheetBinaryMacroEnabled.12">
                  <p:link updateAutomatic="1"/>
                  <p:pic>
                    <p:nvPicPr>
                      <p:cNvPr id="0" name=""/>
                      <p:cNvPicPr/>
                      <p:nvPr/>
                    </p:nvPicPr>
                    <p:blipFill>
                      <a:blip r:embed="rId4"/>
                      <a:stretch>
                        <a:fillRect/>
                      </a:stretch>
                    </p:blipFill>
                    <p:spPr>
                      <a:xfrm>
                        <a:off x="304798" y="662440"/>
                        <a:ext cx="6817361" cy="6109653"/>
                      </a:xfrm>
                      <a:prstGeom prst="rect">
                        <a:avLst/>
                      </a:prstGeom>
                    </p:spPr>
                  </p:pic>
                </p:oleObj>
              </mc:Fallback>
            </mc:AlternateContent>
          </a:graphicData>
        </a:graphic>
      </p:graphicFrame>
    </p:spTree>
    <p:extLst>
      <p:ext uri="{BB962C8B-B14F-4D97-AF65-F5344CB8AC3E}">
        <p14:creationId xmlns:p14="http://schemas.microsoft.com/office/powerpoint/2010/main" val="1563837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noChangeArrowheads="1"/>
          </p:cNvSpPr>
          <p:nvPr>
            <p:ph type="title"/>
          </p:nvPr>
        </p:nvSpPr>
        <p:spPr>
          <a:xfrm>
            <a:off x="389690" y="113439"/>
            <a:ext cx="9353550" cy="503767"/>
          </a:xfrm>
        </p:spPr>
        <p:txBody>
          <a:bodyPr/>
          <a:lstStyle/>
          <a:p>
            <a:r>
              <a:rPr lang="en-GB" altLang="en-US" sz="1600" dirty="0"/>
              <a:t>Trust Statement of Financial Position – Cashflow</a:t>
            </a:r>
          </a:p>
        </p:txBody>
      </p:sp>
      <p:sp>
        <p:nvSpPr>
          <p:cNvPr id="3" name="Slide Number Placeholder 2"/>
          <p:cNvSpPr>
            <a:spLocks noGrp="1"/>
          </p:cNvSpPr>
          <p:nvPr>
            <p:ph type="sldNum" sz="quarter" idx="12"/>
          </p:nvPr>
        </p:nvSpPr>
        <p:spPr/>
        <p:txBody>
          <a:bodyPr/>
          <a:lstStyle/>
          <a:p>
            <a:fld id="{9347366D-5D24-45E3-B37D-32C44C56F63D}" type="slidenum">
              <a:rPr lang="en-GB" altLang="en-US" smtClean="0"/>
              <a:pPr/>
              <a:t>7</a:t>
            </a:fld>
            <a:endParaRPr lang="en-GB" altLang="en-US" dirty="0"/>
          </a:p>
        </p:txBody>
      </p:sp>
      <p:sp>
        <p:nvSpPr>
          <p:cNvPr id="5" name="Rectangle 4"/>
          <p:cNvSpPr/>
          <p:nvPr/>
        </p:nvSpPr>
        <p:spPr>
          <a:xfrm>
            <a:off x="7644411" y="519211"/>
            <a:ext cx="2455110" cy="307777"/>
          </a:xfrm>
          <a:prstGeom prst="rect">
            <a:avLst/>
          </a:prstGeom>
        </p:spPr>
        <p:txBody>
          <a:bodyPr wrap="square">
            <a:spAutoFit/>
          </a:bodyPr>
          <a:lstStyle/>
          <a:p>
            <a:pPr lvl="0" eaLnBrk="1" fontAlgn="auto" hangingPunct="1">
              <a:spcBef>
                <a:spcPts val="0"/>
              </a:spcBef>
              <a:spcAft>
                <a:spcPts val="200"/>
              </a:spcAft>
              <a:defRPr/>
            </a:pPr>
            <a:r>
              <a:rPr lang="en-GB" sz="1400" b="1" dirty="0">
                <a:solidFill>
                  <a:srgbClr val="000000"/>
                </a:solidFill>
                <a:latin typeface="Arial"/>
              </a:rPr>
              <a:t>Commentary</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350891773"/>
              </p:ext>
            </p:extLst>
          </p:nvPr>
        </p:nvGraphicFramePr>
        <p:xfrm>
          <a:off x="7734300" y="826988"/>
          <a:ext cx="3891644" cy="1995705"/>
        </p:xfrm>
        <a:graphic>
          <a:graphicData uri="http://schemas.openxmlformats.org/drawingml/2006/table">
            <a:tbl>
              <a:tblPr firstRow="1" firstCol="1" lastRow="1" lastCol="1" bandRow="1" bandCol="1"/>
              <a:tblGrid>
                <a:gridCol w="812877">
                  <a:extLst>
                    <a:ext uri="{9D8B030D-6E8A-4147-A177-3AD203B41FA5}">
                      <a16:colId xmlns:a16="http://schemas.microsoft.com/office/drawing/2014/main" val="20000"/>
                    </a:ext>
                  </a:extLst>
                </a:gridCol>
                <a:gridCol w="3078767">
                  <a:extLst>
                    <a:ext uri="{9D8B030D-6E8A-4147-A177-3AD203B41FA5}">
                      <a16:colId xmlns:a16="http://schemas.microsoft.com/office/drawing/2014/main" val="20001"/>
                    </a:ext>
                  </a:extLst>
                </a:gridCol>
              </a:tblGrid>
              <a:tr h="1973362">
                <a:tc>
                  <a:txBody>
                    <a:bodyPr/>
                    <a:lstStyle/>
                    <a:p>
                      <a:pPr algn="r">
                        <a:lnSpc>
                          <a:spcPct val="115000"/>
                        </a:lnSpc>
                        <a:spcBef>
                          <a:spcPts val="600"/>
                        </a:spcBef>
                        <a:spcAft>
                          <a:spcPts val="600"/>
                        </a:spcAft>
                      </a:pPr>
                      <a:r>
                        <a:rPr lang="en-GB" sz="900" b="1" dirty="0">
                          <a:solidFill>
                            <a:schemeClr val="tx1"/>
                          </a:solidFill>
                          <a:effectLst/>
                          <a:latin typeface="Arial" panose="020B0604020202020204" pitchFamily="34" charset="0"/>
                          <a:ea typeface="Calibri"/>
                          <a:cs typeface="Arial" panose="020B0604020202020204" pitchFamily="34" charset="0"/>
                        </a:rPr>
                        <a:t>Cash flow</a:t>
                      </a:r>
                      <a:endParaRPr lang="en-GB" sz="900" dirty="0">
                        <a:solidFill>
                          <a:schemeClr val="tx1"/>
                        </a:solidFill>
                        <a:effectLst/>
                        <a:latin typeface="Arial" panose="020B0604020202020204" pitchFamily="34" charset="0"/>
                        <a:ea typeface="Calibri"/>
                        <a:cs typeface="Arial" panose="020B0604020202020204" pitchFamily="34" charset="0"/>
                      </a:endParaRPr>
                    </a:p>
                  </a:txBody>
                  <a:tcPr marL="60436" marR="60436" marT="79462" marB="47565">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15000"/>
                        </a:lnSpc>
                        <a:spcBef>
                          <a:spcPts val="600"/>
                        </a:spcBef>
                        <a:spcAft>
                          <a:spcPts val="600"/>
                        </a:spcAft>
                        <a:buClrTx/>
                        <a:buSzTx/>
                        <a:buFontTx/>
                        <a:buNone/>
                        <a:tabLst/>
                        <a:defRPr/>
                      </a:pPr>
                      <a:r>
                        <a:rPr lang="en-GB" sz="900" dirty="0">
                          <a:solidFill>
                            <a:schemeClr val="tx1"/>
                          </a:solidFill>
                          <a:effectLst/>
                          <a:latin typeface="Arial" panose="020B0604020202020204" pitchFamily="34" charset="0"/>
                          <a:ea typeface="Calibri"/>
                          <a:cs typeface="Arial" panose="020B0604020202020204" pitchFamily="34" charset="0"/>
                        </a:rPr>
                        <a:t>The cash balance at the 31</a:t>
                      </a:r>
                      <a:r>
                        <a:rPr lang="en-GB" sz="900" baseline="30000" dirty="0">
                          <a:solidFill>
                            <a:schemeClr val="tx1"/>
                          </a:solidFill>
                          <a:effectLst/>
                          <a:latin typeface="Arial" panose="020B0604020202020204" pitchFamily="34" charset="0"/>
                          <a:ea typeface="Calibri"/>
                          <a:cs typeface="Arial" panose="020B0604020202020204" pitchFamily="34" charset="0"/>
                        </a:rPr>
                        <a:t>st</a:t>
                      </a:r>
                      <a:r>
                        <a:rPr lang="en-GB" sz="900" dirty="0">
                          <a:solidFill>
                            <a:schemeClr val="tx1"/>
                          </a:solidFill>
                          <a:effectLst/>
                          <a:latin typeface="Arial" panose="020B0604020202020204" pitchFamily="34" charset="0"/>
                          <a:ea typeface="Calibri"/>
                          <a:cs typeface="Arial" panose="020B0604020202020204" pitchFamily="34" charset="0"/>
                        </a:rPr>
                        <a:t> March is £69.3m, lower than </a:t>
                      </a:r>
                      <a:r>
                        <a:rPr lang="en-GB" sz="900" baseline="0" dirty="0">
                          <a:solidFill>
                            <a:schemeClr val="tx1"/>
                          </a:solidFill>
                          <a:effectLst/>
                          <a:latin typeface="Arial" panose="020B0604020202020204" pitchFamily="34" charset="0"/>
                          <a:ea typeface="Calibri"/>
                          <a:cs typeface="Arial" panose="020B0604020202020204" pitchFamily="34" charset="0"/>
                        </a:rPr>
                        <a:t>forecast due to large payments of capital spend at the end of March .</a:t>
                      </a:r>
                      <a:endParaRPr lang="en-GB" sz="900" dirty="0">
                        <a:solidFill>
                          <a:schemeClr val="tx1"/>
                        </a:solidFill>
                        <a:effectLst/>
                        <a:latin typeface="Arial" panose="020B0604020202020204" pitchFamily="34" charset="0"/>
                        <a:ea typeface="Calibri"/>
                        <a:cs typeface="Arial" panose="020B0604020202020204" pitchFamily="34" charset="0"/>
                      </a:endParaRPr>
                    </a:p>
                    <a:p>
                      <a:pPr marL="0" marR="0" lvl="0" indent="0" algn="just" defTabSz="914400" rtl="0" eaLnBrk="1" fontAlgn="auto" latinLnBrk="0" hangingPunct="1">
                        <a:lnSpc>
                          <a:spcPct val="115000"/>
                        </a:lnSpc>
                        <a:spcBef>
                          <a:spcPts val="600"/>
                        </a:spcBef>
                        <a:spcAft>
                          <a:spcPts val="600"/>
                        </a:spcAft>
                        <a:buClrTx/>
                        <a:buSzTx/>
                        <a:buFontTx/>
                        <a:buNone/>
                        <a:tabLst/>
                        <a:defRPr/>
                      </a:pPr>
                      <a:r>
                        <a:rPr lang="en-GB" sz="900" dirty="0">
                          <a:solidFill>
                            <a:schemeClr val="tx1"/>
                          </a:solidFill>
                          <a:effectLst/>
                          <a:latin typeface="Arial" panose="020B0604020202020204" pitchFamily="34" charset="0"/>
                          <a:ea typeface="Calibri"/>
                          <a:cs typeface="Arial" panose="020B0604020202020204" pitchFamily="34" charset="0"/>
                        </a:rPr>
                        <a:t>The current</a:t>
                      </a:r>
                      <a:r>
                        <a:rPr lang="en-GB" sz="900" baseline="0" dirty="0">
                          <a:solidFill>
                            <a:schemeClr val="tx1"/>
                          </a:solidFill>
                          <a:effectLst/>
                          <a:latin typeface="Arial" panose="020B0604020202020204" pitchFamily="34" charset="0"/>
                          <a:ea typeface="Calibri"/>
                          <a:cs typeface="Arial" panose="020B0604020202020204" pitchFamily="34" charset="0"/>
                        </a:rPr>
                        <a:t> financial regime has resulted in block contract payments which gives some stability and certainty to the majority of cash receipts</a:t>
                      </a:r>
                      <a:r>
                        <a:rPr lang="en-GB" sz="900" dirty="0">
                          <a:solidFill>
                            <a:schemeClr val="tx1"/>
                          </a:solidFill>
                          <a:effectLst/>
                          <a:latin typeface="Arial" panose="020B0604020202020204" pitchFamily="34" charset="0"/>
                          <a:ea typeface="Calibri"/>
                          <a:cs typeface="Arial" panose="020B0604020202020204" pitchFamily="34" charset="0"/>
                        </a:rPr>
                        <a:t>. The Trust currently has 104 days (prior month:</a:t>
                      </a:r>
                      <a:r>
                        <a:rPr lang="en-GB" sz="900" baseline="0" dirty="0">
                          <a:solidFill>
                            <a:schemeClr val="tx1"/>
                          </a:solidFill>
                          <a:effectLst/>
                          <a:latin typeface="Arial" panose="020B0604020202020204" pitchFamily="34" charset="0"/>
                          <a:ea typeface="Calibri"/>
                          <a:cs typeface="Arial" panose="020B0604020202020204" pitchFamily="34" charset="0"/>
                        </a:rPr>
                        <a:t> 118 days) </a:t>
                      </a:r>
                      <a:r>
                        <a:rPr lang="en-GB" sz="900" dirty="0">
                          <a:solidFill>
                            <a:schemeClr val="tx1"/>
                          </a:solidFill>
                          <a:effectLst/>
                          <a:latin typeface="Arial" panose="020B0604020202020204" pitchFamily="34" charset="0"/>
                          <a:ea typeface="Calibri"/>
                          <a:cs typeface="Arial" panose="020B0604020202020204" pitchFamily="34" charset="0"/>
                        </a:rPr>
                        <a:t>of operating cash.</a:t>
                      </a:r>
                    </a:p>
                    <a:p>
                      <a:pPr algn="just">
                        <a:lnSpc>
                          <a:spcPct val="115000"/>
                        </a:lnSpc>
                        <a:spcBef>
                          <a:spcPts val="600"/>
                        </a:spcBef>
                        <a:spcAft>
                          <a:spcPts val="600"/>
                        </a:spcAft>
                      </a:pPr>
                      <a:r>
                        <a:rPr lang="en-GB" sz="900" i="0" baseline="0" dirty="0">
                          <a:solidFill>
                            <a:schemeClr val="tx1"/>
                          </a:solidFill>
                          <a:effectLst/>
                          <a:latin typeface="Arial" panose="020B0604020202020204" pitchFamily="34" charset="0"/>
                          <a:ea typeface="Calibri"/>
                          <a:cs typeface="Arial" panose="020B0604020202020204" pitchFamily="34" charset="0"/>
                        </a:rPr>
                        <a:t>March saw a cash outflow of £8.9m against a plan of a £4.3m due to the timings of payments to suppliers in particular linked to capital and Oriel.</a:t>
                      </a:r>
                    </a:p>
                  </a:txBody>
                  <a:tcPr marL="60436" marR="60436" marT="79462" marB="47565">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pic>
        <p:nvPicPr>
          <p:cNvPr id="4" name="Picture 3">
            <a:extLst>
              <a:ext uri="{FF2B5EF4-FFF2-40B4-BE49-F238E27FC236}">
                <a16:creationId xmlns:a16="http://schemas.microsoft.com/office/drawing/2014/main" id="{DE43E74A-AB70-458E-92F6-B59B0ED5A6FC}"/>
              </a:ext>
            </a:extLst>
          </p:cNvPr>
          <p:cNvPicPr>
            <a:picLocks noChangeAspect="1"/>
          </p:cNvPicPr>
          <p:nvPr/>
        </p:nvPicPr>
        <p:blipFill>
          <a:blip r:embed="rId2"/>
          <a:stretch>
            <a:fillRect/>
          </a:stretch>
        </p:blipFill>
        <p:spPr>
          <a:xfrm>
            <a:off x="169983" y="815544"/>
            <a:ext cx="7526328" cy="5402594"/>
          </a:xfrm>
          <a:prstGeom prst="rect">
            <a:avLst/>
          </a:prstGeom>
        </p:spPr>
      </p:pic>
    </p:spTree>
    <p:extLst>
      <p:ext uri="{BB962C8B-B14F-4D97-AF65-F5344CB8AC3E}">
        <p14:creationId xmlns:p14="http://schemas.microsoft.com/office/powerpoint/2010/main" val="1615094295"/>
      </p:ext>
    </p:extLst>
  </p:cSld>
  <p:clrMapOvr>
    <a:masterClrMapping/>
  </p:clrMapOvr>
</p:sld>
</file>

<file path=ppt/theme/theme1.xml><?xml version="1.0" encoding="utf-8"?>
<a:theme xmlns:a="http://schemas.openxmlformats.org/drawingml/2006/main" name="1_Office Theme">
  <a:themeElements>
    <a:clrScheme name="Moorfields Eye Hospital NHS Trust">
      <a:dk1>
        <a:srgbClr val="000000"/>
      </a:dk1>
      <a:lt1>
        <a:sysClr val="window" lastClr="FFFFFF"/>
      </a:lt1>
      <a:dk2>
        <a:srgbClr val="44546A"/>
      </a:dk2>
      <a:lt2>
        <a:srgbClr val="E7E6E6"/>
      </a:lt2>
      <a:accent1>
        <a:srgbClr val="005EB8"/>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7">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oorfields Eye Hospital NHS Foundation" id="{26416E18-A7D3-4400-A4BF-299149DA8101}" vid="{FD7524D4-FF50-4927-9DF4-28DEA403196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Moorfields Eye Hospital NHS Foundation</Template>
  <TotalTime>15871</TotalTime>
  <Words>1649</Words>
  <Application>Microsoft Office PowerPoint</Application>
  <PresentationFormat>Widescreen</PresentationFormat>
  <Paragraphs>118</Paragraphs>
  <Slides>7</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Links</vt:lpstr>
      </vt:variant>
      <vt:variant>
        <vt:i4>4</vt:i4>
      </vt:variant>
      <vt:variant>
        <vt:lpstr>Slide Titles</vt:lpstr>
      </vt:variant>
      <vt:variant>
        <vt:i4>7</vt:i4>
      </vt:variant>
    </vt:vector>
  </HeadingPairs>
  <TitlesOfParts>
    <vt:vector size="14" baseType="lpstr">
      <vt:lpstr>Arial</vt:lpstr>
      <vt:lpstr>Calibri</vt:lpstr>
      <vt:lpstr>1_Office Theme</vt:lpstr>
      <vt:lpstr>\\applications2\finance2\Board Reports\2021-22\Period 12 (March 22)\04 Board Reporting\01 Finance Performance Board Reporting Workbook.xlsb!1a KPI Dashboard (2)!R7C2:R50C29</vt:lpstr>
      <vt:lpstr>file:///\\applications2\finance2\Board%20Reports\2021-22\Period%2012%20(March%2022)\04%20Board%20Reporting\01%20Finance%20Performance%20Board%20Reporting%20Workbook.xlsb!1b%20SoCI%20%20%20!R8C2:R42C20</vt:lpstr>
      <vt:lpstr>file:///\\applications2\finance2\Board%20Reports\2021-22\Period%2012%20(March%2022)\04%20Board%20Reporting\01%20Finance%20Performance%20Board%20Reporting%20Workbook.xlsb!3a%20Patient%20Income!R6C2:R44C22</vt:lpstr>
      <vt:lpstr>file:///\\applications2\finance2\Board%20Reports\2021-22\Period%2012%20(March%2022)\04%20Board%20Reporting\01%20Finance%20Performance%20Board%20Reporting%20Workbook.xlsb!5a%20SoFP%20!R6C2:R52C26</vt:lpstr>
      <vt:lpstr>Monthly Finance Performance Report For the period ended 31st March 2022 (Month 12)</vt:lpstr>
      <vt:lpstr>Key Messages</vt:lpstr>
      <vt:lpstr>Trust Financial Performance - Financial Dashboard Summary</vt:lpstr>
      <vt:lpstr>Trust Income and Expenditure Performance</vt:lpstr>
      <vt:lpstr>Trust Patient Clinical Income Performance</vt:lpstr>
      <vt:lpstr>Trust Statement of Financial Position – Cash, Capital, Receivables and Other Metrics</vt:lpstr>
      <vt:lpstr>Trust Statement of Financial Position – Cashflow</vt:lpstr>
    </vt:vector>
  </TitlesOfParts>
  <Company>Moorfields Eye Hospital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slide headline appears over one to three lines</dc:title>
  <dc:creator>Windows User</dc:creator>
  <cp:lastModifiedBy>BETTS, Justin (MOORFIELDS EYE HOSPITAL NHS FOUNDATION TRUST)</cp:lastModifiedBy>
  <cp:revision>914</cp:revision>
  <cp:lastPrinted>2022-03-17T13:07:42Z</cp:lastPrinted>
  <dcterms:created xsi:type="dcterms:W3CDTF">2019-04-26T14:04:48Z</dcterms:created>
  <dcterms:modified xsi:type="dcterms:W3CDTF">2022-04-20T11:07:54Z</dcterms:modified>
</cp:coreProperties>
</file>