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y="5143500" cx="9144000"/>
  <p:notesSz cx="6858000" cy="9144000"/>
  <p:embeddedFontLst>
    <p:embeddedFont>
      <p:font typeface="Play"/>
      <p:regular r:id="rId43"/>
      <p:bold r:id="rId44"/>
    </p:embeddedFont>
    <p:embeddedFont>
      <p:font typeface="Robot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0E84C9-C410-437F-9DBC-AD98801857E6}">
  <a:tblStyle styleId="{510E84C9-C410-437F-9DBC-AD98801857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B7E0BB-99F8-4ECD-A752-8354EE339FC7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font" Target="fonts/Play-bold.fntdata"/><Relationship Id="rId21" Type="http://schemas.openxmlformats.org/officeDocument/2006/relationships/slide" Target="slides/slide14.xml"/><Relationship Id="rId43" Type="http://schemas.openxmlformats.org/officeDocument/2006/relationships/font" Target="fonts/Play-regular.fntdata"/><Relationship Id="rId24" Type="http://schemas.openxmlformats.org/officeDocument/2006/relationships/slide" Target="slides/slide17.xml"/><Relationship Id="rId46" Type="http://schemas.openxmlformats.org/officeDocument/2006/relationships/font" Target="fonts/Roboto-bold.fntdata"/><Relationship Id="rId23" Type="http://schemas.openxmlformats.org/officeDocument/2006/relationships/slide" Target="slides/slide16.xml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Roboto-boldItalic.fntdata"/><Relationship Id="rId25" Type="http://schemas.openxmlformats.org/officeDocument/2006/relationships/slide" Target="slides/slide18.xml"/><Relationship Id="rId47" Type="http://schemas.openxmlformats.org/officeDocument/2006/relationships/font" Target="fonts/Roboto-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england.nhs.uk/patient-safety/patient-safety-insight/incident-response-framework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5d1df24bb_2_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15d1df24bb_2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5d2edc0c9_4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5d2edc0c9_4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1-step solution to </a:t>
            </a:r>
            <a:r>
              <a:rPr lang="en-GB"/>
              <a:t>current</a:t>
            </a:r>
            <a:r>
              <a:rPr lang="en-GB"/>
              <a:t> manual record keeping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5d2edc0c9_4_10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15d2edc0c9_4_10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5d1df24bb_2_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15d1df24bb_2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5d2edc0c9_4_1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15d2edc0c9_4_1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5d2edc0c9_4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15d2edc0c9_4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5d2edc0c9_4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15d2edc0c9_4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5b539393d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d5b539393d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Rachel NHS Tariffs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15d1df24bb_2_1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GB" sz="2200">
                <a:solidFill>
                  <a:schemeClr val="dk1"/>
                </a:solidFill>
              </a:rPr>
              <a:t>OpenEyes team to incorporate barcode scanning technology</a:t>
            </a:r>
            <a:endParaRPr/>
          </a:p>
        </p:txBody>
      </p:sp>
      <p:sp>
        <p:nvSpPr>
          <p:cNvPr id="280" name="Google Shape;280;g315d1df24bb_2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5d1df24bb_2_2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15d1df24bb_2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5d2edc0c9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15d2edc0c9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5d1df24bb_2_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15d1df24bb_2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5d2edc0c9_4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PSIRF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NHS England » Patient Safety Incident Response Framework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Patient Safety Event </a:t>
            </a:r>
            <a:endParaRPr/>
          </a:p>
        </p:txBody>
      </p:sp>
      <p:sp>
        <p:nvSpPr>
          <p:cNvPr id="297" name="Google Shape;297;g315d2edc0c9_4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5d1df24bb_2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15d1df24bb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5d1df24bb_2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15d1df24bb_2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5d1df24bb_2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15d1df24bb_2_1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 centre retrospective review of pre and post implementation of barcode technology</a:t>
            </a:r>
            <a:endParaRPr/>
          </a:p>
        </p:txBody>
      </p:sp>
      <p:sp>
        <p:nvSpPr>
          <p:cNvPr id="316" name="Google Shape;316;g315d1df24bb_2_1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15d1df24bb_2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315d1df24bb_2_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Survey </a:t>
            </a:r>
            <a:endParaRPr/>
          </a:p>
        </p:txBody>
      </p:sp>
      <p:sp>
        <p:nvSpPr>
          <p:cNvPr id="324" name="Google Shape;324;g315d1df24bb_2_1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5d2edc0c9_4_1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15d2edc0c9_4_1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5d2edc0c9_4_1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15d2edc0c9_4_1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15d2edc0c9_4_1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15d2edc0c9_4_1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15d2edc0c9_4_1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15d2edc0c9_4_1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5d2edc0c9_4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5d2edc0c9_4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Char char="•"/>
            </a:pPr>
            <a:r>
              <a:rPr b="1" lang="en-GB">
                <a:solidFill>
                  <a:srgbClr val="FF0000"/>
                </a:solidFill>
              </a:rPr>
              <a:t>Increased patient blindness </a:t>
            </a:r>
            <a:endParaRPr b="1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Char char="•"/>
            </a:pPr>
            <a:r>
              <a:rPr b="1" lang="en-GB">
                <a:solidFill>
                  <a:srgbClr val="FF0000"/>
                </a:solidFill>
              </a:rPr>
              <a:t>Increased patient anxiety </a:t>
            </a:r>
            <a:endParaRPr b="1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Char char="•"/>
            </a:pPr>
            <a:r>
              <a:rPr b="1" lang="en-GB">
                <a:solidFill>
                  <a:srgbClr val="FF0000"/>
                </a:solidFill>
              </a:rPr>
              <a:t>Additional follow ups</a:t>
            </a:r>
            <a:r>
              <a:rPr lang="en-GB">
                <a:solidFill>
                  <a:srgbClr val="FF0000"/>
                </a:solidFill>
              </a:rPr>
              <a:t>, </a:t>
            </a:r>
            <a:endParaRPr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Char char="•"/>
            </a:pPr>
            <a:r>
              <a:rPr b="1" lang="en-GB">
                <a:solidFill>
                  <a:srgbClr val="FF0000"/>
                </a:solidFill>
              </a:rPr>
              <a:t>Additional drops, </a:t>
            </a:r>
            <a:endParaRPr b="1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Char char="•"/>
            </a:pPr>
            <a:r>
              <a:rPr b="1" lang="en-GB">
                <a:solidFill>
                  <a:srgbClr val="FF0000"/>
                </a:solidFill>
              </a:rPr>
              <a:t>IOL exchanges,</a:t>
            </a:r>
            <a:endParaRPr b="1"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Char char="•"/>
            </a:pPr>
            <a:r>
              <a:rPr b="1" lang="en-GB">
                <a:solidFill>
                  <a:srgbClr val="FF0000"/>
                </a:solidFill>
              </a:rPr>
              <a:t>Tube surgery</a:t>
            </a:r>
            <a:endParaRPr sz="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5d2edc0c9_4_1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5d2edc0c9_4_1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15d2edc0c9_4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15d2edc0c9_4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15d2edc0c9_4_1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315d2edc0c9_4_1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5d2edc0c9_4_10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15d2edc0c9_4_10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5d2edc0c9_4_10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15d2edc0c9_4_10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15d1df24bb_2_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315d1df24bb_2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15d1df24bb_2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315d1df24bb_2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5d2edc0c9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5d2edc0c9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Recurring product issues have raised patient safety and quality control concerns, highlighting the need for stringent manufacturing and monitoring protocols.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5d2edc0c9_4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5d2edc0c9_4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b4aec14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5b4aec14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5d2edc0c9_4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5d2edc0c9_4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5d2edc0c9_4_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15d2edc0c9_4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5d2edc0c9_4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15d2edc0c9_4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2" name="Google Shape;112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0">
                <a:srgbClr val="EFF7FC"/>
              </a:gs>
              <a:gs pos="74000">
                <a:srgbClr val="72C4E9"/>
              </a:gs>
              <a:gs pos="83000">
                <a:srgbClr val="72C4E9"/>
              </a:gs>
              <a:gs pos="100000">
                <a:srgbClr val="A1D6F0"/>
              </a:gs>
            </a:gsLst>
            <a:lin ang="5400000" scaled="0"/>
          </a:gradFill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Research opportunities at Moorfields ..."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9210" y="107676"/>
            <a:ext cx="2167965" cy="5781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902243" y="1815338"/>
            <a:ext cx="73395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</a:pPr>
            <a:r>
              <a:rPr lang="en-GB" sz="5000">
                <a:latin typeface="Roboto"/>
                <a:ea typeface="Roboto"/>
                <a:cs typeface="Roboto"/>
                <a:sym typeface="Roboto"/>
              </a:rPr>
              <a:t>Revolutionising Medical Implant Tracking</a:t>
            </a:r>
            <a:endParaRPr sz="5000"/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1143000" y="3956949"/>
            <a:ext cx="68580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b="1" lang="en-GB" sz="2312">
                <a:solidFill>
                  <a:schemeClr val="accent1"/>
                </a:solidFill>
              </a:rPr>
              <a:t>Made of surgeons, optometrists, doctors, orthoptists, coders and quality compliance officer</a:t>
            </a:r>
            <a:endParaRPr b="1" sz="2312">
              <a:solidFill>
                <a:schemeClr val="accent1"/>
              </a:solidFill>
            </a:endParaRPr>
          </a:p>
        </p:txBody>
      </p:sp>
      <p:sp>
        <p:nvSpPr>
          <p:cNvPr id="133" name="Google Shape;133;p25"/>
          <p:cNvSpPr txBox="1"/>
          <p:nvPr>
            <p:ph idx="1" type="subTitle"/>
          </p:nvPr>
        </p:nvSpPr>
        <p:spPr>
          <a:xfrm>
            <a:off x="1212675" y="3572146"/>
            <a:ext cx="6858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2500"/>
              <a:t>Team name: Visionaries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Process map: proposed future state</a:t>
            </a:r>
            <a:r>
              <a:rPr lang="en-GB"/>
              <a:t> </a:t>
            </a:r>
            <a:endParaRPr/>
          </a:p>
        </p:txBody>
      </p:sp>
      <p:sp>
        <p:nvSpPr>
          <p:cNvPr id="234" name="Google Shape;234;p34"/>
          <p:cNvSpPr txBox="1"/>
          <p:nvPr>
            <p:ph idx="1" type="body"/>
          </p:nvPr>
        </p:nvSpPr>
        <p:spPr>
          <a:xfrm>
            <a:off x="628650" y="1329245"/>
            <a:ext cx="7886700" cy="891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Context: day of surgery </a:t>
            </a:r>
            <a:endParaRPr/>
          </a:p>
        </p:txBody>
      </p:sp>
      <p:sp>
        <p:nvSpPr>
          <p:cNvPr id="235" name="Google Shape;235;p34"/>
          <p:cNvSpPr/>
          <p:nvPr/>
        </p:nvSpPr>
        <p:spPr>
          <a:xfrm>
            <a:off x="124375" y="2355675"/>
            <a:ext cx="1545600" cy="11328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patient record</a:t>
            </a: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2296375" y="2635575"/>
            <a:ext cx="12660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Scan IOL barcode</a:t>
            </a:r>
            <a:endParaRPr/>
          </a:p>
        </p:txBody>
      </p:sp>
      <p:cxnSp>
        <p:nvCxnSpPr>
          <p:cNvPr id="237" name="Google Shape;237;p34"/>
          <p:cNvCxnSpPr>
            <a:stCxn id="235" idx="6"/>
            <a:endCxn id="236" idx="1"/>
          </p:cNvCxnSpPr>
          <p:nvPr/>
        </p:nvCxnSpPr>
        <p:spPr>
          <a:xfrm>
            <a:off x="1669975" y="2922075"/>
            <a:ext cx="626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4"/>
          <p:cNvSpPr/>
          <p:nvPr/>
        </p:nvSpPr>
        <p:spPr>
          <a:xfrm>
            <a:off x="4511250" y="2424975"/>
            <a:ext cx="1462800" cy="9942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Confirm record </a:t>
            </a:r>
            <a:endParaRPr/>
          </a:p>
        </p:txBody>
      </p:sp>
      <p:cxnSp>
        <p:nvCxnSpPr>
          <p:cNvPr id="239" name="Google Shape;239;p34"/>
          <p:cNvCxnSpPr>
            <a:stCxn id="236" idx="3"/>
            <a:endCxn id="238" idx="2"/>
          </p:cNvCxnSpPr>
          <p:nvPr/>
        </p:nvCxnSpPr>
        <p:spPr>
          <a:xfrm>
            <a:off x="3562375" y="2922075"/>
            <a:ext cx="948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4"/>
          <p:cNvSpPr txBox="1"/>
          <p:nvPr/>
        </p:nvSpPr>
        <p:spPr>
          <a:xfrm>
            <a:off x="6121525" y="2571750"/>
            <a:ext cx="26694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accent6"/>
                </a:solidFill>
              </a:rPr>
              <a:t>Time taken: approx 1 min</a:t>
            </a:r>
            <a:endParaRPr b="1" sz="21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>
            <a:off x="628650" y="4643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1-Step Solution -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Barcode Technology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282150" y="1335450"/>
            <a:ext cx="8233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 barcode is a machine-readable visual representation of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arcode Symbologies: 1d barcode vs. 2d barcode | Metalcraft" id="247" name="Google Shape;247;p35"/>
          <p:cNvPicPr preferRelativeResize="0"/>
          <p:nvPr/>
        </p:nvPicPr>
        <p:blipFill rotWithShape="1">
          <a:blip r:embed="rId3">
            <a:alphaModFix/>
          </a:blip>
          <a:srcRect b="0" l="0" r="49892" t="0"/>
          <a:stretch/>
        </p:blipFill>
        <p:spPr>
          <a:xfrm>
            <a:off x="7085584" y="2375983"/>
            <a:ext cx="1578180" cy="159054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/>
          <p:nvPr/>
        </p:nvSpPr>
        <p:spPr>
          <a:xfrm>
            <a:off x="353400" y="2164100"/>
            <a:ext cx="5687100" cy="21354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22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>
                <a:solidFill>
                  <a:schemeClr val="dk1"/>
                </a:solidFill>
              </a:rPr>
              <a:t>Each IOL (intraocular lens) has a unique barcode that includes information such as:</a:t>
            </a:r>
            <a:endParaRPr sz="2100">
              <a:solidFill>
                <a:schemeClr val="dk1"/>
              </a:solidFill>
            </a:endParaRPr>
          </a:p>
          <a:p>
            <a:pPr indent="-2222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>
                <a:solidFill>
                  <a:schemeClr val="dk1"/>
                </a:solidFill>
              </a:rPr>
              <a:t>Batch number</a:t>
            </a:r>
            <a:endParaRPr sz="2100">
              <a:solidFill>
                <a:schemeClr val="dk1"/>
              </a:solidFill>
            </a:endParaRPr>
          </a:p>
          <a:p>
            <a:pPr indent="-2222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>
                <a:solidFill>
                  <a:schemeClr val="dk1"/>
                </a:solidFill>
              </a:rPr>
              <a:t>IOL power</a:t>
            </a:r>
            <a:endParaRPr sz="2100">
              <a:solidFill>
                <a:schemeClr val="dk1"/>
              </a:solidFill>
            </a:endParaRPr>
          </a:p>
          <a:p>
            <a:pPr indent="-2222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>
                <a:solidFill>
                  <a:schemeClr val="dk1"/>
                </a:solidFill>
              </a:rPr>
              <a:t>IOL type </a:t>
            </a:r>
            <a:endParaRPr sz="2100">
              <a:solidFill>
                <a:schemeClr val="dk1"/>
              </a:solidFill>
            </a:endParaRPr>
          </a:p>
          <a:p>
            <a:pPr indent="-2222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2100">
                <a:solidFill>
                  <a:schemeClr val="dk1"/>
                </a:solidFill>
              </a:rPr>
              <a:t>Expiration date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649800" y="1663775"/>
            <a:ext cx="79776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"/>
              <a:buNone/>
            </a:pPr>
            <a:r>
              <a:rPr lang="en-GB" sz="5000">
                <a:latin typeface="Arial"/>
                <a:ea typeface="Arial"/>
                <a:cs typeface="Arial"/>
                <a:sym typeface="Arial"/>
              </a:rPr>
              <a:t>Live </a:t>
            </a:r>
            <a:r>
              <a:rPr lang="en-GB" sz="5000">
                <a:latin typeface="Arial"/>
                <a:ea typeface="Arial"/>
                <a:cs typeface="Arial"/>
                <a:sym typeface="Arial"/>
              </a:rPr>
              <a:t>Demonstration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type="title"/>
          </p:nvPr>
        </p:nvSpPr>
        <p:spPr>
          <a:xfrm>
            <a:off x="628650" y="273849"/>
            <a:ext cx="7886700" cy="812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 analysis (</a:t>
            </a:r>
            <a:r>
              <a:rPr lang="en-GB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1/3</a:t>
            </a:r>
            <a:r>
              <a:rPr lang="en-GB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/>
          </a:p>
        </p:txBody>
      </p:sp>
      <p:graphicFrame>
        <p:nvGraphicFramePr>
          <p:cNvPr id="259" name="Google Shape;259;p37"/>
          <p:cNvGraphicFramePr/>
          <p:nvPr/>
        </p:nvGraphicFramePr>
        <p:xfrm>
          <a:off x="263300" y="128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{510E84C9-C410-437F-9DBC-AD98801857E6}</a:tableStyleId>
              </a:tblPr>
              <a:tblGrid>
                <a:gridCol w="2771150"/>
                <a:gridCol w="5846250"/>
              </a:tblGrid>
              <a:tr h="41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Benefit category </a:t>
                      </a:r>
                      <a:endParaRPr b="1"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Benefit breakdown</a:t>
                      </a:r>
                      <a:endParaRPr b="1"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Traceability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Increased focus on medical device traceability</a:t>
                      </a:r>
                      <a:endParaRPr sz="2000"/>
                    </a:p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-"/>
                      </a:pPr>
                      <a:r>
                        <a:rPr lang="en-GB" sz="2000">
                          <a:solidFill>
                            <a:schemeClr val="dk1"/>
                          </a:solidFill>
                        </a:rPr>
                        <a:t>Can identify batch related error earlier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-"/>
                      </a:pPr>
                      <a:r>
                        <a:rPr lang="en-GB" sz="2000">
                          <a:solidFill>
                            <a:schemeClr val="dk1"/>
                          </a:solidFill>
                        </a:rPr>
                        <a:t>Cases easily searchable for recall investigation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Improved patient safety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Reduces risk of expired or incorrect IOLs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628650" y="273849"/>
            <a:ext cx="7886700" cy="812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 analysis (2/3)</a:t>
            </a:r>
            <a:endParaRPr sz="4000"/>
          </a:p>
        </p:txBody>
      </p:sp>
      <p:graphicFrame>
        <p:nvGraphicFramePr>
          <p:cNvPr id="265" name="Google Shape;265;p38"/>
          <p:cNvGraphicFramePr/>
          <p:nvPr/>
        </p:nvGraphicFramePr>
        <p:xfrm>
          <a:off x="263300" y="139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{510E84C9-C410-437F-9DBC-AD98801857E6}</a:tableStyleId>
              </a:tblPr>
              <a:tblGrid>
                <a:gridCol w="2771150"/>
                <a:gridCol w="5846250"/>
              </a:tblGrid>
              <a:tr h="41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Benefit category </a:t>
                      </a:r>
                      <a:endParaRPr b="1"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Benefit breakdown</a:t>
                      </a:r>
                      <a:endParaRPr b="1"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Improved efficiency </a:t>
                      </a:r>
                      <a:r>
                        <a:rPr lang="en-GB" sz="2000"/>
                        <a:t>and accuracy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Minimises manual entry errors</a:t>
                      </a:r>
                      <a:endParaRPr sz="2000"/>
                    </a:p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Save time for surgical teams and more data captured </a:t>
                      </a:r>
                      <a:r>
                        <a:rPr b="1" lang="en-GB" sz="2000"/>
                        <a:t>(approx 30 mins per session = 1 extra case)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Scalable and cost-effective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Technology reproducible in other specialities </a:t>
                      </a:r>
                      <a:endParaRPr sz="2000"/>
                    </a:p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User friendly integration with existing system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628650" y="273849"/>
            <a:ext cx="7886700" cy="812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 analysis (3/3) </a:t>
            </a:r>
            <a:endParaRPr sz="4000"/>
          </a:p>
        </p:txBody>
      </p:sp>
      <p:graphicFrame>
        <p:nvGraphicFramePr>
          <p:cNvPr id="271" name="Google Shape;271;p39"/>
          <p:cNvGraphicFramePr/>
          <p:nvPr/>
        </p:nvGraphicFramePr>
        <p:xfrm>
          <a:off x="331600" y="150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{510E84C9-C410-437F-9DBC-AD98801857E6}</a:tableStyleId>
              </a:tblPr>
              <a:tblGrid>
                <a:gridCol w="2771150"/>
                <a:gridCol w="5846250"/>
              </a:tblGrid>
              <a:tr h="41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Benefit category 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Benefit breakdown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Audit and Research opportunities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Complete tracking of all IOL implants possible </a:t>
                      </a:r>
                      <a:endParaRPr sz="2000"/>
                    </a:p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Access to more data for possible audits and research programmes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Vendor Benefits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-"/>
                      </a:pPr>
                      <a:r>
                        <a:rPr lang="en-GB" sz="2000"/>
                        <a:t>Supply and Demand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Cost Analysis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0"/>
          <p:cNvSpPr txBox="1"/>
          <p:nvPr>
            <p:ph idx="1" type="body"/>
          </p:nvPr>
        </p:nvSpPr>
        <p:spPr>
          <a:xfrm>
            <a:off x="627375" y="132104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Extra Cataract per list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14% Increase </a:t>
            </a:r>
            <a:r>
              <a:rPr lang="en-GB"/>
              <a:t>Efficiency</a:t>
            </a:r>
            <a:r>
              <a:rPr lang="en-GB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30 mins of theatre time = £750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2000"/>
              <a:t>400,000 Cases per year UK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Trust paid £500 per cataracts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Extra 56,000 cataracts a year ~ </a:t>
            </a:r>
            <a:r>
              <a:rPr b="1" lang="en-GB" sz="2000"/>
              <a:t>£28 Million 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25 Million + Cases Annually around the world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Next steps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 txBox="1"/>
          <p:nvPr>
            <p:ph idx="1" type="body"/>
          </p:nvPr>
        </p:nvSpPr>
        <p:spPr>
          <a:xfrm>
            <a:off x="628650" y="1164600"/>
            <a:ext cx="7886700" cy="3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215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GB" sz="2200"/>
              <a:t>Liaise with relevant </a:t>
            </a:r>
            <a:r>
              <a:rPr lang="en-GB" sz="2200"/>
              <a:t>stakeholders </a:t>
            </a:r>
            <a:endParaRPr sz="2200"/>
          </a:p>
          <a:p>
            <a:pPr indent="-228600" lvl="1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Clinical staff, NHS trusts, EMR, Vendor and manufacturer</a:t>
            </a:r>
            <a:endParaRPr sz="22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GB" sz="2200"/>
              <a:t>Pilot technology </a:t>
            </a:r>
            <a:endParaRPr sz="22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GB" sz="2200"/>
              <a:t>Liaise with industry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684900" y="2133450"/>
            <a:ext cx="8109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b="1" lang="en-GB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It’s not just a barcode, it could save your sight!</a:t>
            </a: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Thank you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Any Questions?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Appendices</a:t>
            </a:r>
            <a:r>
              <a:rPr lang="en-GB"/>
              <a:t> 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Background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628650" y="1369219"/>
            <a:ext cx="5483392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At present we use a drop-down menu to select lens type and free-text to record power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Drop-down box includes over 200 lenses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535" y="3433621"/>
            <a:ext cx="4644855" cy="68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2042" y="990387"/>
            <a:ext cx="2708799" cy="40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44"/>
          <p:cNvGraphicFramePr/>
          <p:nvPr/>
        </p:nvGraphicFramePr>
        <p:xfrm>
          <a:off x="313898" y="1425516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BB29C"/>
                    </a:gs>
                    <a:gs pos="50000">
                      <a:srgbClr val="8EA78F"/>
                    </a:gs>
                    <a:gs pos="100000">
                      <a:srgbClr val="799A7B"/>
                    </a:gs>
                  </a:gsLst>
                  <a:lin ang="5400012" scaled="0"/>
                </a:gradFill>
                <a:tableStyleId>{51B7E0BB-99F8-4ECD-A752-8354EE339FC7}</a:tableStyleId>
              </a:tblPr>
              <a:tblGrid>
                <a:gridCol w="685800"/>
                <a:gridCol w="1617250"/>
                <a:gridCol w="1867175"/>
                <a:gridCol w="2088825"/>
                <a:gridCol w="2257125"/>
              </a:tblGrid>
              <a:tr h="14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Year</a:t>
                      </a:r>
                      <a:endParaRPr sz="18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Manufacturer</a:t>
                      </a:r>
                      <a:endParaRPr sz="18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Product</a:t>
                      </a:r>
                      <a:endParaRPr sz="18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Issue</a:t>
                      </a:r>
                      <a:endParaRPr sz="18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/>
                        <a:t>Notes</a:t>
                      </a:r>
                      <a:endParaRPr sz="1800"/>
                    </a:p>
                  </a:txBody>
                  <a:tcPr marT="21475" marB="21475" marR="42950" marL="42950" anchor="ctr"/>
                </a:tc>
              </a:tr>
              <a:tr h="107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2017</a:t>
                      </a:r>
                      <a:endParaRPr sz="11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Oculentis GmbH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Oculentis IOLs (2012-2015 batch)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Lens surface calcification leading to reduced visual acuity due to a phosphate cleaning agent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Affected lenses manufactured between Jan 2012 and May 2015 were recalled globally​.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</a:tr>
              <a:tr h="91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2019</a:t>
                      </a:r>
                      <a:endParaRPr sz="11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Oculentis GmbH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Oculentis LS-313 and related models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Post-implant opacification issues due to calcification.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About 800 patients in the UK were potentially affected. Replacement lenses were provided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/>
                        <a:t>2023</a:t>
                      </a:r>
                      <a:endParaRPr sz="1100"/>
                    </a:p>
                  </a:txBody>
                  <a:tcPr marT="21475" marB="21475" marR="42950" marL="42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NIDEK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EyeCee One and EyeCee One Crystal preloaded IOLs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Increased intraocular pressure linked to a manufacturing problem affecting lenses from Sept 2021 to Nov 2022.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Affected lenses were quarantined; patients monitored for elevated pressure</a:t>
                      </a:r>
                      <a:endParaRPr sz="1100"/>
                    </a:p>
                  </a:txBody>
                  <a:tcPr marT="21475" marB="21475" marR="42950" marL="42950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p44"/>
          <p:cNvSpPr/>
          <p:nvPr/>
        </p:nvSpPr>
        <p:spPr>
          <a:xfrm>
            <a:off x="855717" y="880142"/>
            <a:ext cx="7432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ummary of significant intraocular lens (IOL) recalls in the UK </a:t>
            </a:r>
            <a:r>
              <a:rPr lang="en-GB">
                <a:solidFill>
                  <a:schemeClr val="dk1"/>
                </a:solidFill>
              </a:rPr>
              <a:t>since 2017:</a:t>
            </a:r>
            <a:endParaRPr sz="1100"/>
          </a:p>
        </p:txBody>
      </p:sp>
      <p:sp>
        <p:nvSpPr>
          <p:cNvPr id="301" name="Google Shape;301;p44"/>
          <p:cNvSpPr txBox="1"/>
          <p:nvPr/>
        </p:nvSpPr>
        <p:spPr>
          <a:xfrm>
            <a:off x="737325" y="222075"/>
            <a:ext cx="58356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Appendix 1: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Appendix 2: Case example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5"/>
          <p:cNvSpPr txBox="1"/>
          <p:nvPr>
            <p:ph idx="1" type="body"/>
          </p:nvPr>
        </p:nvSpPr>
        <p:spPr>
          <a:xfrm>
            <a:off x="339571" y="1268016"/>
            <a:ext cx="8522564" cy="36923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EyeCee One IOLs manufactured between Sep 2021 and Nov 2022 had a manufacturing problem with coating of lens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This was picked up in February 2023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2-6% of patients had raised IOP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Patients required early follow ups, additional drops, IOL exchanges and tube surgery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Affected local hospitals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Affected surgeons had to sieve through countless notes to identify affected cases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2103" y="377351"/>
            <a:ext cx="6459794" cy="438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319" name="Google Shape;319;p47"/>
          <p:cNvSpPr txBox="1"/>
          <p:nvPr>
            <p:ph idx="1" type="body"/>
          </p:nvPr>
        </p:nvSpPr>
        <p:spPr>
          <a:xfrm>
            <a:off x="628650" y="1939494"/>
            <a:ext cx="7886700" cy="26932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174148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•"/>
            </a:pPr>
            <a:r>
              <a:rPr b="0" i="0"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Retrospective review with research Question of;</a:t>
            </a:r>
            <a:endParaRPr/>
          </a:p>
          <a:p>
            <a:pPr indent="-347027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Play"/>
              <a:buAutoNum type="arabicPeriod"/>
            </a:pPr>
            <a:r>
              <a:rPr b="0" i="0"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Does bar code scanning improve the completeness of implant records?</a:t>
            </a:r>
            <a:endParaRPr/>
          </a:p>
          <a:p>
            <a:pPr indent="-347027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Play"/>
              <a:buAutoNum type="arabicPeriod"/>
            </a:pPr>
            <a:r>
              <a:rPr b="0" i="0"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Does bar code scanning improve the accuracy of implant records?</a:t>
            </a:r>
            <a:endParaRPr/>
          </a:p>
          <a:p>
            <a:pPr indent="-50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21212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414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12121"/>
              </a:buClr>
              <a:buSzPct val="100000"/>
              <a:buChar char="•"/>
            </a:pPr>
            <a:r>
              <a:rPr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Results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121"/>
              </a:buClr>
              <a:buSzPct val="100000"/>
              <a:buChar char="•"/>
            </a:pPr>
            <a:r>
              <a:rPr b="0" i="0"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“Proportion of missing data declined from 7% (135 of 2051) to 0% (0 of 2193)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121"/>
              </a:buClr>
              <a:buSzPct val="100000"/>
              <a:buChar char="•"/>
            </a:pPr>
            <a:r>
              <a:rPr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b="0" i="0"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roportion of incorrectly recorded implant parameters declined from 2% (45 of 2051) to 0% (0 of 2193). </a:t>
            </a:r>
            <a:endParaRPr/>
          </a:p>
          <a:p>
            <a:pPr indent="-181927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2121"/>
              </a:buClr>
              <a:buSzPct val="100000"/>
              <a:buChar char="•"/>
            </a:pPr>
            <a:r>
              <a:rPr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b="0" i="0" lang="en-GB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roportion of procedures with entirely accurate implant records rose from 53% (133 of 250) to 100% (250 of 250).”</a:t>
            </a:r>
            <a:endParaRPr/>
          </a:p>
        </p:txBody>
      </p:sp>
      <p:pic>
        <p:nvPicPr>
          <p:cNvPr id="320" name="Google Shape;3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21" y="167844"/>
            <a:ext cx="6207919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327" name="Google Shape;327;p48"/>
          <p:cNvSpPr txBox="1"/>
          <p:nvPr>
            <p:ph idx="1" type="body"/>
          </p:nvPr>
        </p:nvSpPr>
        <p:spPr>
          <a:xfrm>
            <a:off x="628650" y="2159794"/>
            <a:ext cx="7886700" cy="24729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Survey of nurses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Degree of acceptability among nurses in the use of this technology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Should be involved in implementation process with benefits of technology highlighted</a:t>
            </a:r>
            <a:endParaRPr/>
          </a:p>
        </p:txBody>
      </p:sp>
      <p:pic>
        <p:nvPicPr>
          <p:cNvPr id="328" name="Google Shape;32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273844"/>
            <a:ext cx="5150644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Incorporating barcode scanning technology</a:t>
            </a:r>
            <a:endParaRPr/>
          </a:p>
        </p:txBody>
      </p:sp>
      <p:sp>
        <p:nvSpPr>
          <p:cNvPr id="334" name="Google Shape;334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Embedding of barcode scanning technology into current electronic medical records (EMR)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Appropriate parameters to be extracted from scanned barcode onto EMR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Alert function incorporated into EMR for expiry dates and incorrect lenses selected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Appropriate API for linking hardware software with EMR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Purchasing hardware to scan bar codes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Process flow map – Proposed model </a:t>
            </a:r>
            <a:endParaRPr/>
          </a:p>
        </p:txBody>
      </p:sp>
      <p:sp>
        <p:nvSpPr>
          <p:cNvPr id="340" name="Google Shape;340;p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341" name="Google Shape;34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521" y="1864519"/>
            <a:ext cx="5364956" cy="141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Process flow map – Current method</a:t>
            </a:r>
            <a:endParaRPr/>
          </a:p>
        </p:txBody>
      </p:sp>
      <p:sp>
        <p:nvSpPr>
          <p:cNvPr id="347" name="Google Shape;347;p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348" name="Google Shape;34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81" y="2029588"/>
            <a:ext cx="8529638" cy="204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Benefits</a:t>
            </a:r>
            <a:endParaRPr/>
          </a:p>
        </p:txBody>
      </p:sp>
      <p:sp>
        <p:nvSpPr>
          <p:cNvPr id="354" name="Google Shape;354;p52"/>
          <p:cNvSpPr txBox="1"/>
          <p:nvPr>
            <p:ph idx="1" type="body"/>
          </p:nvPr>
        </p:nvSpPr>
        <p:spPr>
          <a:xfrm>
            <a:off x="628649" y="1369218"/>
            <a:ext cx="8327700" cy="3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Improved patient safety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Reduces likelihood of expired or incorrect IOL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Minimizes manual entry errors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Enhanced traceability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Complete tracking of all implanted IOLs possible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Aiding in recalls or audits 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May be able to pick up issues to relating to particular batches or lenses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More time efficient with more data points extracted 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Technology reproducible in others (sub)specialties</a:t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Access to large data &amp; future research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IOP rises, Lens exchanges, Dysphotopsias, Many more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 txBox="1"/>
          <p:nvPr>
            <p:ph type="title"/>
          </p:nvPr>
        </p:nvSpPr>
        <p:spPr>
          <a:xfrm>
            <a:off x="2557050" y="2074650"/>
            <a:ext cx="40299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Patient experience</a:t>
            </a:r>
            <a:r>
              <a:rPr lang="en-GB"/>
              <a:t> </a:t>
            </a:r>
            <a:endParaRPr/>
          </a:p>
        </p:txBody>
      </p:sp>
      <p:sp>
        <p:nvSpPr>
          <p:cNvPr id="360" name="Google Shape;360;p53"/>
          <p:cNvSpPr/>
          <p:nvPr/>
        </p:nvSpPr>
        <p:spPr>
          <a:xfrm>
            <a:off x="469875" y="519850"/>
            <a:ext cx="3359016" cy="1004724"/>
          </a:xfrm>
          <a:prstGeom prst="cloud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      Blindness</a:t>
            </a:r>
            <a:endParaRPr/>
          </a:p>
        </p:txBody>
      </p:sp>
      <p:sp>
        <p:nvSpPr>
          <p:cNvPr id="361" name="Google Shape;361;p53"/>
          <p:cNvSpPr/>
          <p:nvPr/>
        </p:nvSpPr>
        <p:spPr>
          <a:xfrm>
            <a:off x="4423725" y="519850"/>
            <a:ext cx="2722680" cy="1214676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                Anxiety </a:t>
            </a:r>
            <a:endParaRPr/>
          </a:p>
        </p:txBody>
      </p:sp>
      <p:sp>
        <p:nvSpPr>
          <p:cNvPr id="362" name="Google Shape;362;p53"/>
          <p:cNvSpPr/>
          <p:nvPr/>
        </p:nvSpPr>
        <p:spPr>
          <a:xfrm>
            <a:off x="6393250" y="1914450"/>
            <a:ext cx="2519208" cy="1369656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Additional follow ups</a:t>
            </a:r>
            <a:endParaRPr/>
          </a:p>
        </p:txBody>
      </p:sp>
      <p:sp>
        <p:nvSpPr>
          <p:cNvPr id="363" name="Google Shape;363;p53"/>
          <p:cNvSpPr/>
          <p:nvPr/>
        </p:nvSpPr>
        <p:spPr>
          <a:xfrm>
            <a:off x="4796076" y="3723900"/>
            <a:ext cx="2159352" cy="1214676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  Additional drops</a:t>
            </a:r>
            <a:endParaRPr/>
          </a:p>
        </p:txBody>
      </p:sp>
      <p:sp>
        <p:nvSpPr>
          <p:cNvPr id="364" name="Google Shape;364;p53"/>
          <p:cNvSpPr/>
          <p:nvPr/>
        </p:nvSpPr>
        <p:spPr>
          <a:xfrm>
            <a:off x="1774503" y="3768888"/>
            <a:ext cx="2189376" cy="1124712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    IOL exchanges</a:t>
            </a:r>
            <a:endParaRPr/>
          </a:p>
        </p:txBody>
      </p:sp>
      <p:sp>
        <p:nvSpPr>
          <p:cNvPr id="365" name="Google Shape;365;p53"/>
          <p:cNvSpPr/>
          <p:nvPr/>
        </p:nvSpPr>
        <p:spPr>
          <a:xfrm>
            <a:off x="109975" y="2169125"/>
            <a:ext cx="2159352" cy="1214676"/>
          </a:xfrm>
          <a:prstGeom prst="cloud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0000"/>
                </a:solidFill>
              </a:rPr>
              <a:t>Glaucoma surgery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</a:t>
            </a:r>
            <a:r>
              <a:rPr lang="en-GB"/>
              <a:t> Problem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628650" y="1104480"/>
            <a:ext cx="7886700" cy="1854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No efficient electronic service exists to record batch numbers or expiry dates</a:t>
            </a:r>
            <a:endParaRPr/>
          </a:p>
        </p:txBody>
      </p:sp>
      <p:pic>
        <p:nvPicPr>
          <p:cNvPr id="148" name="Google Shape;148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111" y="2571750"/>
            <a:ext cx="51138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Why is this important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4"/>
          <p:cNvSpPr txBox="1"/>
          <p:nvPr>
            <p:ph idx="1" type="body"/>
          </p:nvPr>
        </p:nvSpPr>
        <p:spPr>
          <a:xfrm>
            <a:off x="628650" y="94004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Inefficient documentation processes lead to compliance and recall challenges.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Manual data entry increases the risk of errors.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377" name="Google Shape;377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99" y="1121534"/>
            <a:ext cx="7545300" cy="3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The risks</a:t>
            </a:r>
            <a:endParaRPr/>
          </a:p>
        </p:txBody>
      </p:sp>
      <p:sp>
        <p:nvSpPr>
          <p:cNvPr id="383" name="Google Shape;383;p56"/>
          <p:cNvSpPr txBox="1"/>
          <p:nvPr>
            <p:ph idx="1" type="body"/>
          </p:nvPr>
        </p:nvSpPr>
        <p:spPr>
          <a:xfrm>
            <a:off x="244136" y="1145220"/>
            <a:ext cx="86556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4351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Human error </a:t>
            </a:r>
            <a:endParaRPr/>
          </a:p>
          <a:p>
            <a:pPr indent="-141446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100"/>
              <a:t>Selecting the incorrect IOL type</a:t>
            </a:r>
            <a:endParaRPr/>
          </a:p>
          <a:p>
            <a:pPr indent="-141446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100"/>
              <a:t>Typing the incorrect IOL power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100"/>
          </a:p>
          <a:p>
            <a:pPr indent="-14351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Inserting incorrect / expired IOL implants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14351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IOL batches cannot be tracked unless sieving through paper notes which can be laboursome and difficult if notes are lost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/>
              <a:t>The problem</a:t>
            </a:r>
            <a:endParaRPr/>
          </a:p>
        </p:txBody>
      </p:sp>
      <p:sp>
        <p:nvSpPr>
          <p:cNvPr id="389" name="Google Shape;389;p57"/>
          <p:cNvSpPr txBox="1"/>
          <p:nvPr>
            <p:ph idx="1" type="body"/>
          </p:nvPr>
        </p:nvSpPr>
        <p:spPr>
          <a:xfrm>
            <a:off x="244136" y="1145220"/>
            <a:ext cx="86556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Inability to trail audit and track patient intraocular lens batches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Outline	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Background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Issue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Impact </a:t>
            </a:r>
            <a:r>
              <a:rPr lang="en-GB" sz="2400"/>
              <a:t>analysis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Patient experience 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Barcode </a:t>
            </a:r>
            <a:r>
              <a:rPr lang="en-GB" sz="2400"/>
              <a:t>technology</a:t>
            </a:r>
            <a:r>
              <a:rPr lang="en-GB" sz="2400"/>
              <a:t> 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Process map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Live demonstration 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Benefit analysis 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Next steps </a:t>
            </a:r>
            <a:endParaRPr sz="2400"/>
          </a:p>
          <a:p>
            <a:pPr indent="-1905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Appendix 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Manufacturer benefits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Improved traceability with aid in recall in case of errors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May be able to pick up faults quicker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Will aid in investigations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Able to assist in auditing inventory – Supply / demand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Metrics on outcomes (ie satisfaction, complications etc)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Impact analysis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148850" y="1204800"/>
            <a:ext cx="4423200" cy="120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In the past 10 years there have been </a:t>
            </a:r>
            <a:r>
              <a:rPr b="1" lang="en-GB" sz="2000"/>
              <a:t>THREE</a:t>
            </a:r>
            <a:r>
              <a:rPr lang="en-GB" sz="2000"/>
              <a:t> major high-profile IOL lens recalls 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b="6958" l="1893" r="3427" t="5075"/>
          <a:stretch/>
        </p:blipFill>
        <p:spPr>
          <a:xfrm>
            <a:off x="2034266" y="2406012"/>
            <a:ext cx="4650656" cy="206206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0" y="4794600"/>
            <a:ext cx="56232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*See appendix 1 &amp; 2 for more details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4908575" y="1204800"/>
            <a:ext cx="40866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sz="1900">
                <a:solidFill>
                  <a:schemeClr val="dk1"/>
                </a:solidFill>
              </a:rPr>
              <a:t>Affected surgeons had to sieve through countless </a:t>
            </a:r>
            <a:r>
              <a:rPr b="1" lang="en-GB" sz="1900">
                <a:solidFill>
                  <a:schemeClr val="dk1"/>
                </a:solidFill>
              </a:rPr>
              <a:t>paper notes</a:t>
            </a:r>
            <a:r>
              <a:rPr lang="en-GB" sz="1900">
                <a:solidFill>
                  <a:schemeClr val="dk1"/>
                </a:solidFill>
              </a:rPr>
              <a:t> to identify affected cases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Impact of Lens Recall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Patient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Blindness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Follow Up + Further Surgery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More Medication</a:t>
            </a:r>
            <a:endParaRPr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Clinical Team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Clinic Time</a:t>
            </a:r>
            <a:endParaRPr/>
          </a:p>
          <a:p>
            <a:pPr indent="0" lvl="0" marL="9144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NHS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Increased cost for theatre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Reputational Damage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Litigation cost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18626" l="0" r="0" t="0"/>
          <a:stretch/>
        </p:blipFill>
        <p:spPr>
          <a:xfrm>
            <a:off x="2575950" y="0"/>
            <a:ext cx="3992100" cy="41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4185650"/>
            <a:ext cx="899160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Process map: current state</a:t>
            </a:r>
            <a:r>
              <a:rPr lang="en-GB"/>
              <a:t> </a:t>
            </a:r>
            <a:endParaRPr/>
          </a:p>
        </p:txBody>
      </p:sp>
      <p:sp>
        <p:nvSpPr>
          <p:cNvPr id="177" name="Google Shape;177;p31"/>
          <p:cNvSpPr txBox="1"/>
          <p:nvPr/>
        </p:nvSpPr>
        <p:spPr>
          <a:xfrm>
            <a:off x="310925" y="1034925"/>
            <a:ext cx="7675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Context: day of surgery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124375" y="1676075"/>
            <a:ext cx="1545600" cy="11328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patient record</a:t>
            </a: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2682800" y="1954350"/>
            <a:ext cx="1545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2349675" y="1955975"/>
            <a:ext cx="12660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type</a:t>
            </a:r>
            <a:endParaRPr/>
          </a:p>
        </p:txBody>
      </p:sp>
      <p:sp>
        <p:nvSpPr>
          <p:cNvPr id="181" name="Google Shape;181;p31"/>
          <p:cNvSpPr/>
          <p:nvPr/>
        </p:nvSpPr>
        <p:spPr>
          <a:xfrm>
            <a:off x="4114400" y="1955975"/>
            <a:ext cx="12069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power </a:t>
            </a:r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6124825" y="1955975"/>
            <a:ext cx="18273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IOL type into patient record </a:t>
            </a:r>
            <a:endParaRPr/>
          </a:p>
        </p:txBody>
      </p:sp>
      <p:sp>
        <p:nvSpPr>
          <p:cNvPr id="183" name="Google Shape;183;p31"/>
          <p:cNvSpPr/>
          <p:nvPr/>
        </p:nvSpPr>
        <p:spPr>
          <a:xfrm>
            <a:off x="6158825" y="3107775"/>
            <a:ext cx="18273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IOL power into patient record </a:t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3658350" y="3107775"/>
            <a:ext cx="18273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type input  </a:t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1425550" y="3107775"/>
            <a:ext cx="1827300" cy="57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power input  </a:t>
            </a: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1566400" y="4149300"/>
            <a:ext cx="1462800" cy="9942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Confirm record </a:t>
            </a:r>
            <a:endParaRPr/>
          </a:p>
        </p:txBody>
      </p:sp>
      <p:cxnSp>
        <p:nvCxnSpPr>
          <p:cNvPr id="187" name="Google Shape;187;p31"/>
          <p:cNvCxnSpPr>
            <a:stCxn id="178" idx="6"/>
            <a:endCxn id="180" idx="1"/>
          </p:cNvCxnSpPr>
          <p:nvPr/>
        </p:nvCxnSpPr>
        <p:spPr>
          <a:xfrm>
            <a:off x="1669975" y="2242475"/>
            <a:ext cx="67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31"/>
          <p:cNvCxnSpPr>
            <a:endCxn id="181" idx="1"/>
          </p:cNvCxnSpPr>
          <p:nvPr/>
        </p:nvCxnSpPr>
        <p:spPr>
          <a:xfrm flipH="1" rot="10800000">
            <a:off x="3615800" y="2242475"/>
            <a:ext cx="4986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1"/>
          <p:cNvCxnSpPr>
            <a:stCxn id="181" idx="3"/>
            <a:endCxn id="182" idx="1"/>
          </p:cNvCxnSpPr>
          <p:nvPr/>
        </p:nvCxnSpPr>
        <p:spPr>
          <a:xfrm>
            <a:off x="5321300" y="2242475"/>
            <a:ext cx="803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1"/>
          <p:cNvCxnSpPr>
            <a:stCxn id="182" idx="2"/>
            <a:endCxn id="183" idx="0"/>
          </p:cNvCxnSpPr>
          <p:nvPr/>
        </p:nvCxnSpPr>
        <p:spPr>
          <a:xfrm>
            <a:off x="7038475" y="2528975"/>
            <a:ext cx="33900" cy="57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31"/>
          <p:cNvCxnSpPr>
            <a:stCxn id="183" idx="1"/>
            <a:endCxn id="184" idx="3"/>
          </p:cNvCxnSpPr>
          <p:nvPr/>
        </p:nvCxnSpPr>
        <p:spPr>
          <a:xfrm rot="10800000">
            <a:off x="5485625" y="3394275"/>
            <a:ext cx="673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31"/>
          <p:cNvCxnSpPr>
            <a:stCxn id="184" idx="1"/>
            <a:endCxn id="185" idx="3"/>
          </p:cNvCxnSpPr>
          <p:nvPr/>
        </p:nvCxnSpPr>
        <p:spPr>
          <a:xfrm rot="10800000">
            <a:off x="3252750" y="3394275"/>
            <a:ext cx="405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31"/>
          <p:cNvCxnSpPr>
            <a:stCxn id="185" idx="2"/>
            <a:endCxn id="186" idx="0"/>
          </p:cNvCxnSpPr>
          <p:nvPr/>
        </p:nvCxnSpPr>
        <p:spPr>
          <a:xfrm flipH="1">
            <a:off x="2297800" y="3680775"/>
            <a:ext cx="41400" cy="46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Process map: current state</a:t>
            </a:r>
            <a:endParaRPr/>
          </a:p>
        </p:txBody>
      </p:sp>
      <p:sp>
        <p:nvSpPr>
          <p:cNvPr id="199" name="Google Shape;199;p32"/>
          <p:cNvSpPr txBox="1"/>
          <p:nvPr/>
        </p:nvSpPr>
        <p:spPr>
          <a:xfrm>
            <a:off x="310925" y="1034925"/>
            <a:ext cx="7675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Context: day of surgery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124375" y="1676075"/>
            <a:ext cx="1545600" cy="11328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patient record</a:t>
            </a:r>
            <a:endParaRPr/>
          </a:p>
        </p:txBody>
      </p:sp>
      <p:sp>
        <p:nvSpPr>
          <p:cNvPr id="201" name="Google Shape;201;p32"/>
          <p:cNvSpPr txBox="1"/>
          <p:nvPr/>
        </p:nvSpPr>
        <p:spPr>
          <a:xfrm>
            <a:off x="2682800" y="1954350"/>
            <a:ext cx="1545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2349675" y="1955975"/>
            <a:ext cx="1266000" cy="5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type</a:t>
            </a:r>
            <a:endParaRPr/>
          </a:p>
        </p:txBody>
      </p:sp>
      <p:sp>
        <p:nvSpPr>
          <p:cNvPr id="203" name="Google Shape;203;p32"/>
          <p:cNvSpPr/>
          <p:nvPr/>
        </p:nvSpPr>
        <p:spPr>
          <a:xfrm>
            <a:off x="4114400" y="1955975"/>
            <a:ext cx="1206900" cy="5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power </a:t>
            </a:r>
            <a:endParaRPr/>
          </a:p>
        </p:txBody>
      </p:sp>
      <p:sp>
        <p:nvSpPr>
          <p:cNvPr id="204" name="Google Shape;204;p32"/>
          <p:cNvSpPr/>
          <p:nvPr/>
        </p:nvSpPr>
        <p:spPr>
          <a:xfrm>
            <a:off x="6124825" y="1955975"/>
            <a:ext cx="1827300" cy="5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IOL type into patient record </a:t>
            </a:r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6158825" y="3107775"/>
            <a:ext cx="1827300" cy="5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IOL power into patient record </a:t>
            </a:r>
            <a:endParaRPr/>
          </a:p>
        </p:txBody>
      </p:sp>
      <p:sp>
        <p:nvSpPr>
          <p:cNvPr id="206" name="Google Shape;206;p32"/>
          <p:cNvSpPr/>
          <p:nvPr/>
        </p:nvSpPr>
        <p:spPr>
          <a:xfrm>
            <a:off x="3658350" y="3107775"/>
            <a:ext cx="1827300" cy="5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type input  </a:t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1425550" y="3107775"/>
            <a:ext cx="1827300" cy="57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IOL power input  </a:t>
            </a:r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1566400" y="4149300"/>
            <a:ext cx="1462800" cy="994200"/>
          </a:xfrm>
          <a:prstGeom prst="ellipse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Confirm record </a:t>
            </a:r>
            <a:endParaRPr/>
          </a:p>
        </p:txBody>
      </p:sp>
      <p:cxnSp>
        <p:nvCxnSpPr>
          <p:cNvPr id="209" name="Google Shape;209;p32"/>
          <p:cNvCxnSpPr>
            <a:stCxn id="200" idx="6"/>
            <a:endCxn id="202" idx="1"/>
          </p:cNvCxnSpPr>
          <p:nvPr/>
        </p:nvCxnSpPr>
        <p:spPr>
          <a:xfrm>
            <a:off x="1669975" y="2242475"/>
            <a:ext cx="67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2"/>
          <p:cNvCxnSpPr>
            <a:endCxn id="203" idx="1"/>
          </p:cNvCxnSpPr>
          <p:nvPr/>
        </p:nvCxnSpPr>
        <p:spPr>
          <a:xfrm flipH="1" rot="10800000">
            <a:off x="3615800" y="2242475"/>
            <a:ext cx="498600" cy="2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32"/>
          <p:cNvCxnSpPr>
            <a:stCxn id="203" idx="3"/>
            <a:endCxn id="204" idx="1"/>
          </p:cNvCxnSpPr>
          <p:nvPr/>
        </p:nvCxnSpPr>
        <p:spPr>
          <a:xfrm>
            <a:off x="5321300" y="2242475"/>
            <a:ext cx="803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2"/>
          <p:cNvCxnSpPr>
            <a:stCxn id="204" idx="2"/>
            <a:endCxn id="205" idx="0"/>
          </p:cNvCxnSpPr>
          <p:nvPr/>
        </p:nvCxnSpPr>
        <p:spPr>
          <a:xfrm>
            <a:off x="7038475" y="2528975"/>
            <a:ext cx="33900" cy="57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32"/>
          <p:cNvCxnSpPr>
            <a:stCxn id="205" idx="1"/>
            <a:endCxn id="206" idx="3"/>
          </p:cNvCxnSpPr>
          <p:nvPr/>
        </p:nvCxnSpPr>
        <p:spPr>
          <a:xfrm rot="10800000">
            <a:off x="5485625" y="3394275"/>
            <a:ext cx="673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32"/>
          <p:cNvCxnSpPr>
            <a:stCxn id="206" idx="1"/>
            <a:endCxn id="207" idx="3"/>
          </p:cNvCxnSpPr>
          <p:nvPr/>
        </p:nvCxnSpPr>
        <p:spPr>
          <a:xfrm rot="10800000">
            <a:off x="3252750" y="3394275"/>
            <a:ext cx="405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32"/>
          <p:cNvCxnSpPr>
            <a:stCxn id="207" idx="2"/>
            <a:endCxn id="208" idx="0"/>
          </p:cNvCxnSpPr>
          <p:nvPr/>
        </p:nvCxnSpPr>
        <p:spPr>
          <a:xfrm flipH="1">
            <a:off x="2297800" y="3680775"/>
            <a:ext cx="41400" cy="46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16" name="Google Shape;216;p32"/>
          <p:cNvGrpSpPr/>
          <p:nvPr/>
        </p:nvGrpSpPr>
        <p:grpSpPr>
          <a:xfrm>
            <a:off x="5485625" y="3985051"/>
            <a:ext cx="3029700" cy="740895"/>
            <a:chOff x="5485625" y="3985075"/>
            <a:chExt cx="3029700" cy="794100"/>
          </a:xfrm>
        </p:grpSpPr>
        <p:sp>
          <p:nvSpPr>
            <p:cNvPr id="217" name="Google Shape;217;p32"/>
            <p:cNvSpPr/>
            <p:nvPr/>
          </p:nvSpPr>
          <p:spPr>
            <a:xfrm>
              <a:off x="5485625" y="3985075"/>
              <a:ext cx="3029700" cy="7941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2"/>
            <p:cNvSpPr txBox="1"/>
            <p:nvPr/>
          </p:nvSpPr>
          <p:spPr>
            <a:xfrm>
              <a:off x="6825725" y="3985075"/>
              <a:ext cx="6732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u="sng">
                  <a:solidFill>
                    <a:schemeClr val="dk1"/>
                  </a:solidFill>
                </a:rPr>
                <a:t>Key</a:t>
              </a:r>
              <a:endParaRPr b="1" u="sng">
                <a:solidFill>
                  <a:schemeClr val="dk1"/>
                </a:solidFill>
              </a:endParaRPr>
            </a:p>
          </p:txBody>
        </p:sp>
        <p:sp>
          <p:nvSpPr>
            <p:cNvPr id="219" name="Google Shape;219;p32"/>
            <p:cNvSpPr txBox="1"/>
            <p:nvPr/>
          </p:nvSpPr>
          <p:spPr>
            <a:xfrm>
              <a:off x="5580725" y="4368600"/>
              <a:ext cx="2405400" cy="2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</a:rPr>
                <a:t>Potential</a:t>
              </a:r>
              <a:r>
                <a:rPr lang="en-GB">
                  <a:solidFill>
                    <a:schemeClr val="dk1"/>
                  </a:solidFill>
                </a:rPr>
                <a:t> for human error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7799650" y="4486125"/>
              <a:ext cx="498600" cy="1623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32"/>
          <p:cNvSpPr txBox="1"/>
          <p:nvPr/>
        </p:nvSpPr>
        <p:spPr>
          <a:xfrm>
            <a:off x="3252750" y="4643950"/>
            <a:ext cx="590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0000"/>
                </a:solidFill>
              </a:rPr>
              <a:t>Total time taken = approx 4 mins per case </a:t>
            </a:r>
            <a:endParaRPr b="1" sz="2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Solution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628650" y="1355620"/>
            <a:ext cx="7886700" cy="626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Utilising</a:t>
            </a:r>
            <a:r>
              <a:rPr lang="en-GB"/>
              <a:t> Barcode Scanning Technology</a:t>
            </a:r>
            <a:endParaRPr/>
          </a:p>
        </p:txBody>
      </p:sp>
      <p:pic>
        <p:nvPicPr>
          <p:cNvPr descr="Barcode Symbologies: 1d barcode vs. 2d barcode | Metalcraft" id="228" name="Google Shape;228;p33"/>
          <p:cNvPicPr preferRelativeResize="0"/>
          <p:nvPr/>
        </p:nvPicPr>
        <p:blipFill rotWithShape="1">
          <a:blip r:embed="rId3">
            <a:alphaModFix/>
          </a:blip>
          <a:srcRect b="0" l="0" r="49892" t="0"/>
          <a:stretch/>
        </p:blipFill>
        <p:spPr>
          <a:xfrm>
            <a:off x="3955959" y="1982033"/>
            <a:ext cx="1578180" cy="159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