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2" r:id="rId2"/>
  </p:sldMasterIdLst>
  <p:notesMasterIdLst>
    <p:notesMasterId r:id="rId8"/>
  </p:notesMasterIdLst>
  <p:sldIdLst>
    <p:sldId id="271" r:id="rId3"/>
    <p:sldId id="336" r:id="rId4"/>
    <p:sldId id="280" r:id="rId5"/>
    <p:sldId id="330" r:id="rId6"/>
    <p:sldId id="33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ss, Johanna" initials="MJ" lastIdx="13" clrIdx="0"/>
  <p:cmAuthor id="2" name="Kaur, Sharan" initials="KS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979" autoAdjust="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22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8FD81-5C42-46EC-92D8-D785577C0EF9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8B410-B778-4698-BD69-40FEB767E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879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A9874-6AFD-405F-8754-264EF5F1114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707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6700" lvl="1" indent="-266700">
              <a:spcBef>
                <a:spcPts val="5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Development of Oriel proposal initiated in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2012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consider future options for the delivery of eye care, research and education.</a:t>
            </a:r>
          </a:p>
          <a:p>
            <a:pPr marL="266700" lvl="1" indent="-266700">
              <a:spcBef>
                <a:spcPts val="5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2013 and 2019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five phases of engagement took place about our proposed move and the options available including relocation to the St Pancras hospital site.</a:t>
            </a:r>
          </a:p>
          <a:p>
            <a:pPr marL="266700" lvl="1" indent="-266700">
              <a:spcBef>
                <a:spcPts val="5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Design team selection  in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following RIBA competition. </a:t>
            </a:r>
          </a:p>
          <a:p>
            <a:pPr marL="266700" lvl="1" indent="-266700">
              <a:spcBef>
                <a:spcPts val="5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Service change public consultation programme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indicated broad support for our proposed move from City Road to a new centre (73%).</a:t>
            </a:r>
          </a:p>
          <a:p>
            <a:pPr marL="266700" lvl="1" indent="-266700">
              <a:spcBef>
                <a:spcPts val="5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February 2020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clinical commissioners approved the proposal to create a new centre.</a:t>
            </a:r>
          </a:p>
          <a:p>
            <a:pPr marL="266700" lvl="1" indent="-266700">
              <a:spcBef>
                <a:spcPts val="5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Moorfields Outline Business Case (OBC) submitted in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February 2020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66700" lvl="1" indent="-266700">
              <a:spcBef>
                <a:spcPts val="5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Oriel confirmed as one of the New Hospital Programme (NHP) schemes announced by the Prime Minister in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October 2020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66700" lvl="1" indent="-266700">
              <a:spcBef>
                <a:spcPts val="5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Planning application submitted to Camden Council in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October 2020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66700" lvl="1" indent="-266700">
              <a:spcBef>
                <a:spcPts val="5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Moorfields OBC approved in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December 2020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8B410-B778-4698-BD69-40FEB767E8BE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840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A9874-6AFD-405F-8754-264EF5F1114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587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A9874-6AFD-405F-8754-264EF5F1114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825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315A4-4293-48E7-8022-B41CEB0B5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2776032"/>
            <a:ext cx="7418070" cy="1157793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B50F4-B24D-449B-9DFB-58EABFB37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4091362"/>
            <a:ext cx="7416482" cy="231474"/>
          </a:xfrm>
        </p:spPr>
        <p:txBody>
          <a:bodyPr vert="horz" wrap="square" lIns="0" tIns="45720" rIns="91440" bIns="45720" rtlCol="0" anchor="t" anchorCtr="0">
            <a:spAutoFit/>
          </a:bodyPr>
          <a:lstStyle>
            <a:lvl1pPr>
              <a:lnSpc>
                <a:spcPts val="900"/>
              </a:lnSpc>
              <a:defRPr lang="en-GB" sz="18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D489E-7E34-49F0-B0AB-DC0E9ABB72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876" y="6515100"/>
            <a:ext cx="1227772" cy="228600"/>
          </a:xfrm>
        </p:spPr>
        <p:txBody>
          <a:bodyPr/>
          <a:lstStyle/>
          <a:p>
            <a:fld id="{641C53EB-24CF-440F-A25E-48059B0FD26D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C1751-3552-492F-BBE0-0D1F6A4A9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1648" y="6515100"/>
            <a:ext cx="2910840" cy="2286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B8446-285E-4BA6-9BB4-E52BF013D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1548" y="6515100"/>
            <a:ext cx="434340" cy="228600"/>
          </a:xfrm>
        </p:spPr>
        <p:txBody>
          <a:bodyPr/>
          <a:lstStyle/>
          <a:p>
            <a:fld id="{BA08F2A4-0124-4561-B7C3-5569DA7CF1C5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27372B-E46C-4F9B-8F63-1BDB820B8A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8" y="459712"/>
            <a:ext cx="3112770" cy="10061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40D25B-3F56-42D0-AA3D-978683A54F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8" y="5829658"/>
            <a:ext cx="1671002" cy="5623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DA2C13-6919-4837-9E8E-B9267B6726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11" y="5830440"/>
            <a:ext cx="2101297" cy="561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DC4F73-9E51-4AA0-A6B7-59D4F317E7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855" y="5828772"/>
            <a:ext cx="737646" cy="2973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AF5C85-CECD-402D-83C2-F14DDCA195F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731" y="5834110"/>
            <a:ext cx="944189" cy="5579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FBDFD8-518E-4885-B79E-C75BF0C115F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297" y="0"/>
            <a:ext cx="396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7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315A4-4293-48E7-8022-B41CEB0B5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2776032"/>
            <a:ext cx="7418070" cy="1157793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D489E-7E34-49F0-B0AB-DC0E9ABB72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876" y="6515100"/>
            <a:ext cx="1227772" cy="228600"/>
          </a:xfrm>
        </p:spPr>
        <p:txBody>
          <a:bodyPr/>
          <a:lstStyle/>
          <a:p>
            <a:fld id="{641C53EB-24CF-440F-A25E-48059B0FD26D}" type="datetimeFigureOut">
              <a:rPr lang="en-GB" smtClean="0">
                <a:solidFill>
                  <a:srgbClr val="000000"/>
                </a:solidFill>
              </a:rPr>
              <a:pPr/>
              <a:t>21/04/2022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C1751-3552-492F-BBE0-0D1F6A4A9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1648" y="6515100"/>
            <a:ext cx="2910840" cy="228600"/>
          </a:xfrm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B8446-285E-4BA6-9BB4-E52BF013D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1548" y="6515100"/>
            <a:ext cx="434340" cy="228600"/>
          </a:xfrm>
        </p:spPr>
        <p:txBody>
          <a:bodyPr/>
          <a:lstStyle/>
          <a:p>
            <a:fld id="{BA08F2A4-0124-4561-B7C3-5569DA7CF1C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27372B-E46C-4F9B-8F63-1BDB820B8A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8" y="459712"/>
            <a:ext cx="3112770" cy="10061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40D25B-3F56-42D0-AA3D-978683A54F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8" y="5829658"/>
            <a:ext cx="1671002" cy="5623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DA2C13-6919-4837-9E8E-B9267B6726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11" y="5830440"/>
            <a:ext cx="2101297" cy="561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DC4F73-9E51-4AA0-A6B7-59D4F317E7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855" y="5828772"/>
            <a:ext cx="737646" cy="2973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AF5C85-CECD-402D-83C2-F14DDCA195F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731" y="5834110"/>
            <a:ext cx="944189" cy="5579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FBDFD8-518E-4885-B79E-C75BF0C115F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0"/>
            <a:ext cx="4114800" cy="6858000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58F5A96F-C115-4687-ABD7-F6950E4B4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4091362"/>
            <a:ext cx="7416482" cy="231474"/>
          </a:xfrm>
        </p:spPr>
        <p:txBody>
          <a:bodyPr vert="horz" wrap="square" lIns="0" tIns="45720" rIns="91440" bIns="45720" rtlCol="0" anchor="t" anchorCtr="0">
            <a:spAutoFit/>
          </a:bodyPr>
          <a:lstStyle>
            <a:lvl1pPr>
              <a:lnSpc>
                <a:spcPts val="900"/>
              </a:lnSpc>
              <a:defRPr lang="en-GB" sz="18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430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315A4-4293-48E7-8022-B41CEB0B5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2776032"/>
            <a:ext cx="7418070" cy="1157793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B50F4-B24D-449B-9DFB-58EABFB37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4093200"/>
            <a:ext cx="7416482" cy="231474"/>
          </a:xfrm>
        </p:spPr>
        <p:txBody>
          <a:bodyPr vert="horz" wrap="square" lIns="0" tIns="45720" rIns="91440" bIns="45720" rtlCol="0" anchor="t" anchorCtr="0">
            <a:spAutoFit/>
          </a:bodyPr>
          <a:lstStyle>
            <a:lvl1pPr>
              <a:lnSpc>
                <a:spcPts val="900"/>
              </a:lnSpc>
              <a:defRPr lang="en-GB" sz="1800" dirty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D489E-7E34-49F0-B0AB-DC0E9ABB72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876" y="6515100"/>
            <a:ext cx="1227772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1C53EB-24CF-440F-A25E-48059B0FD26D}" type="datetimeFigureOut">
              <a:rPr lang="en-GB" smtClean="0">
                <a:solidFill>
                  <a:prstClr val="white"/>
                </a:solidFill>
              </a:rPr>
              <a:pPr/>
              <a:t>21/04/2022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C1751-3552-492F-BBE0-0D1F6A4A9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1648" y="6515100"/>
            <a:ext cx="291084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B8446-285E-4BA6-9BB4-E52BF013D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1548" y="6515100"/>
            <a:ext cx="43434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08F2A4-0124-4561-B7C3-5569DA7CF1C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27372B-E46C-4F9B-8F63-1BDB820B8A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8" y="459712"/>
            <a:ext cx="3112770" cy="10061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40D25B-3F56-42D0-AA3D-978683A54F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8" y="5829658"/>
            <a:ext cx="1671001" cy="5623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DA2C13-6919-4837-9E8E-B9267B6726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11" y="5830440"/>
            <a:ext cx="2101297" cy="5615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DC4F73-9E51-4AA0-A6B7-59D4F317E7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855" y="5828772"/>
            <a:ext cx="737646" cy="2973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AF5C85-CECD-402D-83C2-F14DDCA195F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731" y="5834110"/>
            <a:ext cx="944189" cy="5579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FBDFD8-518E-4885-B79E-C75BF0C115F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795" y="0"/>
            <a:ext cx="457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45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315A4-4293-48E7-8022-B41CEB0B5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2776032"/>
            <a:ext cx="7418070" cy="1157793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D489E-7E34-49F0-B0AB-DC0E9ABB72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876" y="6515100"/>
            <a:ext cx="1227772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1C53EB-24CF-440F-A25E-48059B0FD26D}" type="datetimeFigureOut">
              <a:rPr lang="en-GB" smtClean="0">
                <a:solidFill>
                  <a:prstClr val="white"/>
                </a:solidFill>
              </a:rPr>
              <a:pPr/>
              <a:t>21/04/2022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C1751-3552-492F-BBE0-0D1F6A4A9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1648" y="6515100"/>
            <a:ext cx="291084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B8446-285E-4BA6-9BB4-E52BF013D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1548" y="6515100"/>
            <a:ext cx="43434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08F2A4-0124-4561-B7C3-5569DA7CF1C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27372B-E46C-4F9B-8F63-1BDB820B8A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8" y="459712"/>
            <a:ext cx="3112770" cy="10061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40D25B-3F56-42D0-AA3D-978683A54F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8" y="5829658"/>
            <a:ext cx="1671001" cy="5623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DA2C13-6919-4837-9E8E-B9267B6726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11" y="5830440"/>
            <a:ext cx="2101297" cy="5615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DC4F73-9E51-4AA0-A6B7-59D4F317E7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855" y="5828772"/>
            <a:ext cx="737646" cy="2973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AF5C85-CECD-402D-83C2-F14DDCA195F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731" y="5834110"/>
            <a:ext cx="944189" cy="5579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FBDFD8-518E-4885-B79E-C75BF0C115F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944" y="0"/>
            <a:ext cx="3877056" cy="6858000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BF76D4EA-EEFC-4FC3-BACB-FB717F5FB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4093200"/>
            <a:ext cx="7416482" cy="231474"/>
          </a:xfrm>
        </p:spPr>
        <p:txBody>
          <a:bodyPr vert="horz" wrap="square" lIns="0" tIns="45720" rIns="91440" bIns="45720" rtlCol="0" anchor="t" anchorCtr="0">
            <a:spAutoFit/>
          </a:bodyPr>
          <a:lstStyle>
            <a:lvl1pPr>
              <a:lnSpc>
                <a:spcPts val="900"/>
              </a:lnSpc>
              <a:defRPr lang="en-GB" sz="1800" dirty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796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B00C46C-AF0E-4FA2-A123-179FDAD754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79" y="-7620"/>
            <a:ext cx="7101842" cy="68699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F9BC3D-FB8E-409B-9F00-919F170AB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184" y="2597173"/>
            <a:ext cx="3851632" cy="831827"/>
          </a:xfrm>
        </p:spPr>
        <p:txBody>
          <a:bodyPr rIns="0" anchor="b">
            <a:noAutofit/>
          </a:bodyPr>
          <a:lstStyle>
            <a:lvl1pPr algn="ctr"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5F00C-A855-4053-A3DB-B15F9BE74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0184" y="3427571"/>
            <a:ext cx="3851632" cy="553966"/>
          </a:xfrm>
        </p:spPr>
        <p:txBody>
          <a:bodyPr rIns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D15F64-541D-4B73-BAFB-3228F499CA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722" y="5747268"/>
            <a:ext cx="2336104" cy="75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12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B00C46C-AF0E-4FA2-A123-179FDAD754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79" y="231227"/>
            <a:ext cx="7101842" cy="63922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F9BC3D-FB8E-409B-9F00-919F170AB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504" y="2597173"/>
            <a:ext cx="3851632" cy="831827"/>
          </a:xfrm>
        </p:spPr>
        <p:txBody>
          <a:bodyPr rIns="0" anchor="b">
            <a:noAutofit/>
          </a:bodyPr>
          <a:lstStyle>
            <a:lvl1pPr algn="ctr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5F00C-A855-4053-A3DB-B15F9BE74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3504" y="3427571"/>
            <a:ext cx="3851632" cy="553966"/>
          </a:xfrm>
        </p:spPr>
        <p:txBody>
          <a:bodyPr rIns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D15F64-541D-4B73-BAFB-3228F499CA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722" y="5747268"/>
            <a:ext cx="2336104" cy="75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75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C09C356-A55F-4078-A3BA-4166B267DBDC}"/>
              </a:ext>
            </a:extLst>
          </p:cNvPr>
          <p:cNvSpPr/>
          <p:nvPr userDrawn="1"/>
        </p:nvSpPr>
        <p:spPr>
          <a:xfrm>
            <a:off x="-1" y="2293620"/>
            <a:ext cx="12180835" cy="22688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9BC3D-FB8E-409B-9F00-919F170AB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14" y="2606040"/>
            <a:ext cx="8485346" cy="83182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5F00C-A855-4053-A3DB-B15F9BE74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114" y="3421539"/>
            <a:ext cx="8485346" cy="55396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D4A7C-BAEC-41BC-8C24-BD54B8923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53EB-24CF-440F-A25E-48059B0FD26D}" type="datetimeFigureOut">
              <a:rPr lang="en-GB" smtClean="0">
                <a:solidFill>
                  <a:srgbClr val="000000"/>
                </a:solidFill>
              </a:rPr>
              <a:pPr/>
              <a:t>21/04/2022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E93C4-CBF2-4BDD-932A-7295DB482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62823-4719-4ADD-8A02-5F1146FAA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F2A4-0124-4561-B7C3-5569DA7CF1C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9339C3-801A-4BBB-8223-B16DAD7FC8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285" y="502920"/>
            <a:ext cx="2876549" cy="5753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E250783-6C92-4685-A50D-29466C250B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8" y="5744574"/>
            <a:ext cx="2280858" cy="73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32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88F27-B0AD-4AC6-A27C-DAEE15056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7C60C-A666-4A14-8BCD-1205DB6ED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200"/>
              </a:spcAft>
              <a:defRPr/>
            </a:lvl1pPr>
            <a:lvl2pPr marL="266700" indent="-266700">
              <a:spcAft>
                <a:spcPts val="200"/>
              </a:spcAft>
              <a:defRPr/>
            </a:lvl2pPr>
            <a:lvl3pPr marL="541338" indent="-274638">
              <a:spcAft>
                <a:spcPts val="200"/>
              </a:spcAft>
              <a:defRPr/>
            </a:lvl3pPr>
            <a:lvl4pPr marL="808038" indent="-266700">
              <a:spcAft>
                <a:spcPts val="200"/>
              </a:spcAft>
              <a:defRPr/>
            </a:lvl4pPr>
            <a:lvl5pPr marL="1074738" indent="-266700">
              <a:spcAft>
                <a:spcPts val="2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519D6-03E4-4922-8303-8E2E17F91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53EB-24CF-440F-A25E-48059B0FD26D}" type="datetimeFigureOut">
              <a:rPr lang="en-GB" smtClean="0">
                <a:solidFill>
                  <a:srgbClr val="000000"/>
                </a:solidFill>
              </a:rPr>
              <a:pPr/>
              <a:t>21/04/2022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50EA5-3F10-4435-9F29-943A4317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94710-ED43-4DD6-9BB4-AE78CE971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F2A4-0124-4561-B7C3-5569DA7CF1C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96306F-7739-4BEF-A85F-F45FEB7AE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99" y="5743928"/>
            <a:ext cx="233879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3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39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4/21/2022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3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315A4-4293-48E7-8022-B41CEB0B5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2776032"/>
            <a:ext cx="7418070" cy="1157793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D489E-7E34-49F0-B0AB-DC0E9ABB72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876" y="6515100"/>
            <a:ext cx="1227772" cy="228600"/>
          </a:xfrm>
        </p:spPr>
        <p:txBody>
          <a:bodyPr/>
          <a:lstStyle/>
          <a:p>
            <a:fld id="{641C53EB-24CF-440F-A25E-48059B0FD26D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C1751-3552-492F-BBE0-0D1F6A4A9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1648" y="6515100"/>
            <a:ext cx="2910840" cy="2286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B8446-285E-4BA6-9BB4-E52BF013D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1548" y="6515100"/>
            <a:ext cx="434340" cy="228600"/>
          </a:xfrm>
        </p:spPr>
        <p:txBody>
          <a:bodyPr/>
          <a:lstStyle/>
          <a:p>
            <a:fld id="{BA08F2A4-0124-4561-B7C3-5569DA7CF1C5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27372B-E46C-4F9B-8F63-1BDB820B8A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8" y="459712"/>
            <a:ext cx="3112770" cy="10061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40D25B-3F56-42D0-AA3D-978683A54F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8" y="5829658"/>
            <a:ext cx="1671002" cy="5623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DA2C13-6919-4837-9E8E-B9267B6726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11" y="5830440"/>
            <a:ext cx="2101297" cy="561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DC4F73-9E51-4AA0-A6B7-59D4F317E7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855" y="5828772"/>
            <a:ext cx="737646" cy="2973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AF5C85-CECD-402D-83C2-F14DDCA195F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731" y="5834110"/>
            <a:ext cx="944189" cy="5579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FBDFD8-518E-4885-B79E-C75BF0C115F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0"/>
            <a:ext cx="4114800" cy="6858000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58F5A96F-C115-4687-ABD7-F6950E4B4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4091362"/>
            <a:ext cx="7416482" cy="231474"/>
          </a:xfrm>
        </p:spPr>
        <p:txBody>
          <a:bodyPr vert="horz" wrap="square" lIns="0" tIns="45720" rIns="91440" bIns="45720" rtlCol="0" anchor="t" anchorCtr="0">
            <a:spAutoFit/>
          </a:bodyPr>
          <a:lstStyle>
            <a:lvl1pPr>
              <a:lnSpc>
                <a:spcPts val="900"/>
              </a:lnSpc>
              <a:defRPr lang="en-GB" sz="18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347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315A4-4293-48E7-8022-B41CEB0B5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2776032"/>
            <a:ext cx="7418070" cy="1157793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B50F4-B24D-449B-9DFB-58EABFB37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4093200"/>
            <a:ext cx="7416482" cy="231474"/>
          </a:xfrm>
        </p:spPr>
        <p:txBody>
          <a:bodyPr vert="horz" wrap="square" lIns="0" tIns="45720" rIns="91440" bIns="45720" rtlCol="0" anchor="t" anchorCtr="0">
            <a:spAutoFit/>
          </a:bodyPr>
          <a:lstStyle>
            <a:lvl1pPr>
              <a:lnSpc>
                <a:spcPts val="900"/>
              </a:lnSpc>
              <a:defRPr lang="en-GB" sz="1800" dirty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D489E-7E34-49F0-B0AB-DC0E9ABB72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876" y="6515100"/>
            <a:ext cx="1227772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1C53EB-24CF-440F-A25E-48059B0FD26D}" type="datetimeFigureOut">
              <a:rPr lang="en-GB" smtClean="0"/>
              <a:pPr/>
              <a:t>21/04/2022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C1751-3552-492F-BBE0-0D1F6A4A9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1648" y="6515100"/>
            <a:ext cx="291084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B8446-285E-4BA6-9BB4-E52BF013D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1548" y="6515100"/>
            <a:ext cx="43434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08F2A4-0124-4561-B7C3-5569DA7CF1C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27372B-E46C-4F9B-8F63-1BDB820B8A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8" y="459712"/>
            <a:ext cx="3112770" cy="10061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40D25B-3F56-42D0-AA3D-978683A54F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8" y="5829658"/>
            <a:ext cx="1671001" cy="5623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DA2C13-6919-4837-9E8E-B9267B6726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11" y="5830440"/>
            <a:ext cx="2101297" cy="5615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DC4F73-9E51-4AA0-A6B7-59D4F317E7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855" y="5828772"/>
            <a:ext cx="737646" cy="2973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AF5C85-CECD-402D-83C2-F14DDCA195F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731" y="5834110"/>
            <a:ext cx="944189" cy="5579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FBDFD8-518E-4885-B79E-C75BF0C115F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795" y="0"/>
            <a:ext cx="457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4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315A4-4293-48E7-8022-B41CEB0B5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2776032"/>
            <a:ext cx="7418070" cy="1157793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D489E-7E34-49F0-B0AB-DC0E9ABB72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876" y="6515100"/>
            <a:ext cx="1227772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1C53EB-24CF-440F-A25E-48059B0FD26D}" type="datetimeFigureOut">
              <a:rPr lang="en-GB" smtClean="0"/>
              <a:pPr/>
              <a:t>21/04/2022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C1751-3552-492F-BBE0-0D1F6A4A9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1648" y="6515100"/>
            <a:ext cx="291084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B8446-285E-4BA6-9BB4-E52BF013D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1548" y="6515100"/>
            <a:ext cx="43434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08F2A4-0124-4561-B7C3-5569DA7CF1C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27372B-E46C-4F9B-8F63-1BDB820B8A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8" y="459712"/>
            <a:ext cx="3112770" cy="10061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40D25B-3F56-42D0-AA3D-978683A54F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8" y="5829658"/>
            <a:ext cx="1671001" cy="5623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DA2C13-6919-4837-9E8E-B9267B6726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11" y="5830440"/>
            <a:ext cx="2101297" cy="5615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DC4F73-9E51-4AA0-A6B7-59D4F317E7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855" y="5828772"/>
            <a:ext cx="737646" cy="2973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AF5C85-CECD-402D-83C2-F14DDCA195F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731" y="5834110"/>
            <a:ext cx="944189" cy="5579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FBDFD8-518E-4885-B79E-C75BF0C115F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944" y="0"/>
            <a:ext cx="3877056" cy="6858000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BF76D4EA-EEFC-4FC3-BACB-FB717F5FB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4093200"/>
            <a:ext cx="7416482" cy="231474"/>
          </a:xfrm>
        </p:spPr>
        <p:txBody>
          <a:bodyPr vert="horz" wrap="square" lIns="0" tIns="45720" rIns="91440" bIns="45720" rtlCol="0" anchor="t" anchorCtr="0">
            <a:spAutoFit/>
          </a:bodyPr>
          <a:lstStyle>
            <a:lvl1pPr>
              <a:lnSpc>
                <a:spcPts val="900"/>
              </a:lnSpc>
              <a:defRPr lang="en-GB" sz="1800" dirty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25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B00C46C-AF0E-4FA2-A123-179FDAD754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79" y="-7620"/>
            <a:ext cx="7101842" cy="68699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F9BC3D-FB8E-409B-9F00-919F170AB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184" y="2597173"/>
            <a:ext cx="3851632" cy="831827"/>
          </a:xfrm>
        </p:spPr>
        <p:txBody>
          <a:bodyPr rIns="0" anchor="b">
            <a:noAutofit/>
          </a:bodyPr>
          <a:lstStyle>
            <a:lvl1pPr algn="ctr"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5F00C-A855-4053-A3DB-B15F9BE74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0184" y="3427571"/>
            <a:ext cx="3851632" cy="553966"/>
          </a:xfrm>
        </p:spPr>
        <p:txBody>
          <a:bodyPr rIns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D15F64-541D-4B73-BAFB-3228F499CA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722" y="5747268"/>
            <a:ext cx="2336104" cy="75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95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B00C46C-AF0E-4FA2-A123-179FDAD754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79" y="231227"/>
            <a:ext cx="7101842" cy="63922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F9BC3D-FB8E-409B-9F00-919F170AB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504" y="2597173"/>
            <a:ext cx="3851632" cy="831827"/>
          </a:xfrm>
        </p:spPr>
        <p:txBody>
          <a:bodyPr rIns="0" anchor="b">
            <a:noAutofit/>
          </a:bodyPr>
          <a:lstStyle>
            <a:lvl1pPr algn="ctr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5F00C-A855-4053-A3DB-B15F9BE74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3504" y="3427571"/>
            <a:ext cx="3851632" cy="553966"/>
          </a:xfrm>
        </p:spPr>
        <p:txBody>
          <a:bodyPr rIns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D15F64-541D-4B73-BAFB-3228F499CA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722" y="5747268"/>
            <a:ext cx="2336104" cy="75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1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C09C356-A55F-4078-A3BA-4166B267DBDC}"/>
              </a:ext>
            </a:extLst>
          </p:cNvPr>
          <p:cNvSpPr/>
          <p:nvPr userDrawn="1"/>
        </p:nvSpPr>
        <p:spPr>
          <a:xfrm>
            <a:off x="-1" y="2293620"/>
            <a:ext cx="12180835" cy="22688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9BC3D-FB8E-409B-9F00-919F170AB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14" y="2606040"/>
            <a:ext cx="8485346" cy="83182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5F00C-A855-4053-A3DB-B15F9BE74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114" y="3421539"/>
            <a:ext cx="8485346" cy="55396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D4A7C-BAEC-41BC-8C24-BD54B8923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53EB-24CF-440F-A25E-48059B0FD26D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E93C4-CBF2-4BDD-932A-7295DB482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62823-4719-4ADD-8A02-5F1146FAA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F2A4-0124-4561-B7C3-5569DA7CF1C5}" type="slidenum">
              <a:rPr lang="en-GB" smtClean="0"/>
              <a:t>‹#›</a:t>
            </a:fld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9339C3-801A-4BBB-8223-B16DAD7FC8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285" y="502920"/>
            <a:ext cx="2876549" cy="5753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E250783-6C92-4685-A50D-29466C250B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8" y="5744574"/>
            <a:ext cx="2280858" cy="73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7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88F27-B0AD-4AC6-A27C-DAEE15056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7C60C-A666-4A14-8BCD-1205DB6ED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200"/>
              </a:spcAft>
              <a:defRPr/>
            </a:lvl1pPr>
            <a:lvl2pPr marL="266700" indent="-266700">
              <a:spcAft>
                <a:spcPts val="200"/>
              </a:spcAft>
              <a:defRPr/>
            </a:lvl2pPr>
            <a:lvl3pPr marL="541338" indent="-274638">
              <a:spcAft>
                <a:spcPts val="200"/>
              </a:spcAft>
              <a:defRPr/>
            </a:lvl3pPr>
            <a:lvl4pPr marL="808038" indent="-266700">
              <a:spcAft>
                <a:spcPts val="200"/>
              </a:spcAft>
              <a:defRPr/>
            </a:lvl4pPr>
            <a:lvl5pPr marL="1074738" indent="-266700">
              <a:spcAft>
                <a:spcPts val="2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519D6-03E4-4922-8303-8E2E17F91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53EB-24CF-440F-A25E-48059B0FD26D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50EA5-3F10-4435-9F29-943A4317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94710-ED43-4DD6-9BB4-AE78CE971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F2A4-0124-4561-B7C3-5569DA7CF1C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96306F-7739-4BEF-A85F-F45FEB7AE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99" y="5743928"/>
            <a:ext cx="233879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9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315A4-4293-48E7-8022-B41CEB0B5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2776032"/>
            <a:ext cx="7418070" cy="1157793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B50F4-B24D-449B-9DFB-58EABFB37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4091362"/>
            <a:ext cx="7416482" cy="231474"/>
          </a:xfrm>
        </p:spPr>
        <p:txBody>
          <a:bodyPr vert="horz" wrap="square" lIns="0" tIns="45720" rIns="91440" bIns="45720" rtlCol="0" anchor="t" anchorCtr="0">
            <a:spAutoFit/>
          </a:bodyPr>
          <a:lstStyle>
            <a:lvl1pPr>
              <a:lnSpc>
                <a:spcPts val="900"/>
              </a:lnSpc>
              <a:defRPr lang="en-GB" sz="18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D489E-7E34-49F0-B0AB-DC0E9ABB72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876" y="6515100"/>
            <a:ext cx="1227772" cy="228600"/>
          </a:xfrm>
        </p:spPr>
        <p:txBody>
          <a:bodyPr/>
          <a:lstStyle/>
          <a:p>
            <a:fld id="{641C53EB-24CF-440F-A25E-48059B0FD26D}" type="datetimeFigureOut">
              <a:rPr lang="en-GB" smtClean="0">
                <a:solidFill>
                  <a:srgbClr val="000000"/>
                </a:solidFill>
              </a:rPr>
              <a:pPr/>
              <a:t>21/04/2022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C1751-3552-492F-BBE0-0D1F6A4A9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1648" y="6515100"/>
            <a:ext cx="2910840" cy="228600"/>
          </a:xfrm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B8446-285E-4BA6-9BB4-E52BF013D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1548" y="6515100"/>
            <a:ext cx="434340" cy="228600"/>
          </a:xfrm>
        </p:spPr>
        <p:txBody>
          <a:bodyPr/>
          <a:lstStyle/>
          <a:p>
            <a:fld id="{BA08F2A4-0124-4561-B7C3-5569DA7CF1C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27372B-E46C-4F9B-8F63-1BDB820B8A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8" y="459712"/>
            <a:ext cx="3112770" cy="10061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40D25B-3F56-42D0-AA3D-978683A54F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8" y="5829658"/>
            <a:ext cx="1671002" cy="5623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DA2C13-6919-4837-9E8E-B9267B6726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11" y="5830440"/>
            <a:ext cx="2101297" cy="561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DC4F73-9E51-4AA0-A6B7-59D4F317E7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855" y="5828772"/>
            <a:ext cx="737646" cy="2973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AF5C85-CECD-402D-83C2-F14DDCA195F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731" y="5834110"/>
            <a:ext cx="944189" cy="5579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FBDFD8-518E-4885-B79E-C75BF0C115F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297" y="0"/>
            <a:ext cx="396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3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70BFC1-CB06-444F-B956-BF4F831C7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495301"/>
            <a:ext cx="9353550" cy="10287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B006F-6615-439A-BCE7-ABD846E31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288" y="1710531"/>
            <a:ext cx="9353550" cy="334645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2DF6C-BE55-4C0A-919C-08176937FE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3876" y="6180136"/>
            <a:ext cx="1227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641C53EB-24CF-440F-A25E-48059B0FD26D}" type="datetimeFigureOut">
              <a:rPr lang="en-GB" smtClean="0"/>
              <a:pPr/>
              <a:t>21/04/2022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BAF55-9233-482A-AD6F-4A5FCB631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1648" y="6180136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61542-31CA-488B-829E-5ECB8DAECC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61548" y="6180136"/>
            <a:ext cx="434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BA08F2A4-0124-4561-B7C3-5569DA7CF1C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ECA780-50F1-46C4-876D-7F4BA09ACE8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468" y="0"/>
            <a:ext cx="2582740" cy="2686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A2D9A8-A35F-4022-9F2D-48BB181A9EA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99" y="5743928"/>
            <a:ext cx="233879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4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12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12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12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12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73">
          <p15:clr>
            <a:srgbClr val="F26B43"/>
          </p15:clr>
        </p15:guide>
        <p15:guide id="2" pos="6494">
          <p15:clr>
            <a:srgbClr val="F26B43"/>
          </p15:clr>
        </p15:guide>
        <p15:guide id="3" pos="6221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2137">
          <p15:clr>
            <a:srgbClr val="F26B43"/>
          </p15:clr>
        </p15:guide>
        <p15:guide id="6" orient="horz" pos="4042">
          <p15:clr>
            <a:srgbClr val="F26B43"/>
          </p15:clr>
        </p15:guide>
        <p15:guide id="7" orient="horz" pos="1071">
          <p15:clr>
            <a:srgbClr val="F26B43"/>
          </p15:clr>
        </p15:guide>
        <p15:guide id="8" orient="horz" pos="98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70BFC1-CB06-444F-B956-BF4F831C7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495301"/>
            <a:ext cx="9353550" cy="10287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B006F-6615-439A-BCE7-ABD846E31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288" y="1710531"/>
            <a:ext cx="9353550" cy="334645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2DF6C-BE55-4C0A-919C-08176937FE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3876" y="6180136"/>
            <a:ext cx="1227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641C53EB-24CF-440F-A25E-48059B0FD26D}" type="datetimeFigureOut">
              <a:rPr lang="en-GB" smtClean="0">
                <a:solidFill>
                  <a:srgbClr val="000000"/>
                </a:solidFill>
              </a:rPr>
              <a:pPr/>
              <a:t>21/04/2022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BAF55-9233-482A-AD6F-4A5FCB631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1648" y="6180136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61542-31CA-488B-829E-5ECB8DAECC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61548" y="6180136"/>
            <a:ext cx="434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BA08F2A4-0124-4561-B7C3-5569DA7CF1C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ECA780-50F1-46C4-876D-7F4BA09ACE8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468" y="0"/>
            <a:ext cx="2582740" cy="2686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A2D9A8-A35F-4022-9F2D-48BB181A9EA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99" y="5743928"/>
            <a:ext cx="233879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3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1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1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1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1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73" userDrawn="1">
          <p15:clr>
            <a:srgbClr val="F26B43"/>
          </p15:clr>
        </p15:guide>
        <p15:guide id="2" pos="6494" userDrawn="1">
          <p15:clr>
            <a:srgbClr val="F26B43"/>
          </p15:clr>
        </p15:guide>
        <p15:guide id="3" pos="6221" userDrawn="1">
          <p15:clr>
            <a:srgbClr val="F26B43"/>
          </p15:clr>
        </p15:guide>
        <p15:guide id="4" pos="325" userDrawn="1">
          <p15:clr>
            <a:srgbClr val="F26B43"/>
          </p15:clr>
        </p15:guide>
        <p15:guide id="5" orient="horz" pos="213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1071" userDrawn="1">
          <p15:clr>
            <a:srgbClr val="F26B43"/>
          </p15:clr>
        </p15:guide>
        <p15:guide id="8" orient="horz" pos="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A38BB-0E80-4089-B3D4-E21409E42B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Oriel Board update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b="0" dirty="0">
                <a:latin typeface="Calibri" panose="020F0502020204030204" pitchFamily="34" charset="0"/>
                <a:cs typeface="Calibri" panose="020F0502020204030204" pitchFamily="34" charset="0"/>
              </a:rPr>
              <a:t>28 April 2022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06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BE3643D8-2266-4AF7-B417-7BA9E8DDA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41564"/>
            <a:ext cx="9353550" cy="10287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398798" y="1070264"/>
            <a:ext cx="98886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Context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Reminder of the Oriel programme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Preparation for Full Business Case (FBC)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NHS assurance to FBC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Key risks</a:t>
            </a:r>
          </a:p>
        </p:txBody>
      </p:sp>
    </p:spTree>
    <p:extLst>
      <p:ext uri="{BB962C8B-B14F-4D97-AF65-F5344CB8AC3E}">
        <p14:creationId xmlns:p14="http://schemas.microsoft.com/office/powerpoint/2010/main" val="134250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51BE2-FF9C-487B-A1F1-8CD164E3B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00968F"/>
                </a:solidFill>
              </a:rPr>
              <a:t>Oriel timeline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601404" y="3227337"/>
            <a:ext cx="288032" cy="1367210"/>
          </a:xfrm>
          <a:prstGeom prst="rect">
            <a:avLst/>
          </a:prstGeom>
          <a:solidFill>
            <a:srgbClr val="007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314512" y="3227180"/>
            <a:ext cx="288032" cy="1367367"/>
          </a:xfrm>
          <a:prstGeom prst="rect">
            <a:avLst/>
          </a:prstGeom>
          <a:solidFill>
            <a:srgbClr val="007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740727" y="3227179"/>
            <a:ext cx="304279" cy="2096083"/>
          </a:xfrm>
          <a:prstGeom prst="rect">
            <a:avLst/>
          </a:prstGeom>
          <a:solidFill>
            <a:srgbClr val="009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8" name="Rectangle 7"/>
          <p:cNvSpPr/>
          <p:nvPr/>
        </p:nvSpPr>
        <p:spPr>
          <a:xfrm>
            <a:off x="2384174" y="3227180"/>
            <a:ext cx="288032" cy="1367367"/>
          </a:xfrm>
          <a:prstGeom prst="rect">
            <a:avLst/>
          </a:prstGeom>
          <a:solidFill>
            <a:srgbClr val="007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097282" y="3227180"/>
            <a:ext cx="288032" cy="1367367"/>
          </a:xfrm>
          <a:prstGeom prst="rect">
            <a:avLst/>
          </a:prstGeom>
          <a:solidFill>
            <a:srgbClr val="007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882059" y="3227180"/>
            <a:ext cx="288032" cy="1367367"/>
          </a:xfrm>
          <a:prstGeom prst="rect">
            <a:avLst/>
          </a:prstGeom>
          <a:solidFill>
            <a:srgbClr val="007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238613" y="3227180"/>
            <a:ext cx="288032" cy="1367367"/>
          </a:xfrm>
          <a:prstGeom prst="rect">
            <a:avLst/>
          </a:prstGeom>
          <a:solidFill>
            <a:srgbClr val="007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777413" y="2214702"/>
            <a:ext cx="342194" cy="2379844"/>
          </a:xfrm>
          <a:prstGeom prst="rect">
            <a:avLst/>
          </a:prstGeom>
          <a:solidFill>
            <a:srgbClr val="A69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20222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4850" y="1766261"/>
            <a:ext cx="288032" cy="2828286"/>
          </a:xfrm>
          <a:prstGeom prst="rect">
            <a:avLst/>
          </a:prstGeom>
          <a:solidFill>
            <a:srgbClr val="009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2011/12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3044" y="1820658"/>
            <a:ext cx="1340673" cy="1331134"/>
          </a:xfrm>
          <a:prstGeom prst="rect">
            <a:avLst/>
          </a:prstGeom>
          <a:solidFill>
            <a:srgbClr val="00968F">
              <a:alpha val="41176"/>
            </a:srgbClr>
          </a:solidFill>
          <a:ln>
            <a:solidFill>
              <a:srgbClr val="00968F"/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MEH, UCL and MEC joint partnership established</a:t>
            </a:r>
          </a:p>
          <a:p>
            <a:pPr>
              <a:spcAft>
                <a:spcPts val="300"/>
              </a:spcAft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Options analysis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57957" y="3227179"/>
            <a:ext cx="309801" cy="2311925"/>
          </a:xfrm>
          <a:prstGeom prst="rect">
            <a:avLst/>
          </a:prstGeom>
          <a:solidFill>
            <a:srgbClr val="009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2013/14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86182" y="2459295"/>
            <a:ext cx="1010608" cy="692497"/>
          </a:xfrm>
          <a:prstGeom prst="rect">
            <a:avLst/>
          </a:prstGeom>
          <a:solidFill>
            <a:srgbClr val="00968F">
              <a:alpha val="30980"/>
            </a:srgbClr>
          </a:solidFill>
          <a:ln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Site </a:t>
            </a:r>
            <a:b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search and negotiation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06549" y="4675456"/>
            <a:ext cx="1348428" cy="692497"/>
          </a:xfrm>
          <a:prstGeom prst="rect">
            <a:avLst/>
          </a:prstGeom>
          <a:solidFill>
            <a:srgbClr val="00968F">
              <a:alpha val="30980"/>
            </a:srgbClr>
          </a:solidFill>
          <a:ln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300"/>
              </a:spcAft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Refreshed strategic outline case approved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2396" y="1782186"/>
            <a:ext cx="1768017" cy="1369606"/>
          </a:xfrm>
          <a:prstGeom prst="rect">
            <a:avLst/>
          </a:prstGeom>
          <a:solidFill>
            <a:srgbClr val="00968F">
              <a:alpha val="30980"/>
            </a:srgbClr>
          </a:solidFill>
          <a:ln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300"/>
              </a:spcAft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RIBA design competition launched</a:t>
            </a:r>
          </a:p>
          <a:p>
            <a:r>
              <a:rPr lang="en-GB" dirty="0"/>
              <a:t>Options agreement signed</a:t>
            </a:r>
          </a:p>
          <a:p>
            <a:r>
              <a:rPr lang="en-GB" dirty="0"/>
              <a:t>Developing outline business cases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23498" y="3226634"/>
            <a:ext cx="290039" cy="2812237"/>
          </a:xfrm>
          <a:prstGeom prst="rect">
            <a:avLst/>
          </a:prstGeom>
          <a:solidFill>
            <a:srgbClr val="009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91868" y="4675456"/>
            <a:ext cx="1732113" cy="1369606"/>
          </a:xfrm>
          <a:prstGeom prst="rect">
            <a:avLst/>
          </a:prstGeom>
          <a:solidFill>
            <a:srgbClr val="00968F">
              <a:alpha val="21176"/>
            </a:srgbClr>
          </a:solidFill>
          <a:ln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300"/>
              </a:spcAft>
            </a:pPr>
            <a:r>
              <a:rPr lang="en-GB" dirty="0"/>
              <a:t>Design team appointed</a:t>
            </a:r>
          </a:p>
          <a:p>
            <a:pPr>
              <a:spcAft>
                <a:spcPts val="300"/>
              </a:spcAft>
            </a:pPr>
            <a:r>
              <a:rPr lang="en-GB" dirty="0"/>
              <a:t>NHS public consultation</a:t>
            </a:r>
          </a:p>
          <a:p>
            <a:pPr>
              <a:spcAft>
                <a:spcPts val="300"/>
              </a:spcAft>
            </a:pPr>
            <a:r>
              <a:rPr lang="en-GB" dirty="0"/>
              <a:t>Developing outline business cases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95167" y="1382078"/>
            <a:ext cx="315706" cy="3212470"/>
          </a:xfrm>
          <a:prstGeom prst="rect">
            <a:avLst/>
          </a:prstGeom>
          <a:solidFill>
            <a:srgbClr val="009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05490" y="1382077"/>
            <a:ext cx="1728190" cy="1769715"/>
          </a:xfrm>
          <a:prstGeom prst="rect">
            <a:avLst/>
          </a:prstGeom>
          <a:solidFill>
            <a:srgbClr val="00968F">
              <a:alpha val="20784"/>
            </a:srgbClr>
          </a:solidFill>
          <a:ln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300"/>
              </a:spcAft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Commissioners approve NHS service relocation</a:t>
            </a:r>
          </a:p>
          <a:p>
            <a:r>
              <a:rPr lang="en-GB" dirty="0"/>
              <a:t>Planning application submitted</a:t>
            </a:r>
          </a:p>
          <a:p>
            <a:r>
              <a:rPr lang="en-GB" dirty="0"/>
              <a:t>NHS outline business case approved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92503" y="3226634"/>
            <a:ext cx="303281" cy="3257009"/>
          </a:xfrm>
          <a:prstGeom prst="rect">
            <a:avLst/>
          </a:prstGeom>
          <a:solidFill>
            <a:srgbClr val="009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64307" y="4675456"/>
            <a:ext cx="1725942" cy="1769715"/>
          </a:xfrm>
          <a:prstGeom prst="rect">
            <a:avLst/>
          </a:prstGeom>
          <a:solidFill>
            <a:srgbClr val="00968F">
              <a:alpha val="32157"/>
            </a:srgbClr>
          </a:solidFill>
          <a:ln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UCL full business case approved</a:t>
            </a:r>
          </a:p>
          <a:p>
            <a:pPr>
              <a:spcAft>
                <a:spcPts val="300"/>
              </a:spcAft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Marketing for sale of City Road Island site &amp; confirmation of preferred developer</a:t>
            </a:r>
          </a:p>
          <a:p>
            <a:pPr>
              <a:spcAft>
                <a:spcPts val="300"/>
              </a:spcAft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Resolution to grant planning approval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63339" y="2214702"/>
            <a:ext cx="1704589" cy="931024"/>
          </a:xfrm>
          <a:prstGeom prst="rect">
            <a:avLst/>
          </a:prstGeom>
          <a:solidFill>
            <a:srgbClr val="A699C1">
              <a:alpha val="27059"/>
            </a:srgbClr>
          </a:solidFill>
          <a:ln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Moorfields full business case approvals</a:t>
            </a:r>
          </a:p>
          <a:p>
            <a:pPr>
              <a:spcAft>
                <a:spcPts val="300"/>
              </a:spcAft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Site enabling works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453836" y="1798500"/>
            <a:ext cx="288032" cy="2796047"/>
          </a:xfrm>
          <a:prstGeom prst="rect">
            <a:avLst/>
          </a:prstGeom>
          <a:solidFill>
            <a:srgbClr val="009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979395" y="3227180"/>
            <a:ext cx="288032" cy="1367367"/>
          </a:xfrm>
          <a:prstGeom prst="rect">
            <a:avLst/>
          </a:prstGeom>
          <a:solidFill>
            <a:srgbClr val="007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335949" y="3227180"/>
            <a:ext cx="288032" cy="1367367"/>
          </a:xfrm>
          <a:prstGeom prst="rect">
            <a:avLst/>
          </a:prstGeom>
          <a:solidFill>
            <a:srgbClr val="007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7064306" y="3227180"/>
            <a:ext cx="288032" cy="13673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2027620" y="2473170"/>
            <a:ext cx="288032" cy="2121377"/>
          </a:xfrm>
          <a:prstGeom prst="rect">
            <a:avLst/>
          </a:prstGeom>
          <a:solidFill>
            <a:srgbClr val="009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2015/16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14510" y="4675456"/>
            <a:ext cx="1385583" cy="931024"/>
          </a:xfrm>
          <a:prstGeom prst="rect">
            <a:avLst/>
          </a:prstGeom>
          <a:solidFill>
            <a:srgbClr val="00968F">
              <a:alpha val="30980"/>
            </a:srgbClr>
          </a:solidFill>
          <a:ln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Public engagement</a:t>
            </a:r>
          </a:p>
          <a:p>
            <a:pPr>
              <a:spcAft>
                <a:spcPts val="300"/>
              </a:spcAft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Strategic outline case approved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671066" y="3227180"/>
            <a:ext cx="288032" cy="1367367"/>
          </a:xfrm>
          <a:prstGeom prst="rect">
            <a:avLst/>
          </a:prstGeom>
          <a:solidFill>
            <a:srgbClr val="007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3810390" y="3227180"/>
            <a:ext cx="288032" cy="1367367"/>
          </a:xfrm>
          <a:prstGeom prst="rect">
            <a:avLst/>
          </a:prstGeom>
          <a:solidFill>
            <a:srgbClr val="007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4166944" y="3226634"/>
            <a:ext cx="288032" cy="1367914"/>
          </a:xfrm>
          <a:prstGeom prst="rect">
            <a:avLst/>
          </a:prstGeom>
          <a:solidFill>
            <a:srgbClr val="007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7420860" y="3227180"/>
            <a:ext cx="288032" cy="13673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8155470" y="3227180"/>
            <a:ext cx="288032" cy="1367367"/>
          </a:xfrm>
          <a:prstGeom prst="rect">
            <a:avLst/>
          </a:prstGeom>
          <a:solidFill>
            <a:srgbClr val="933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8512024" y="3227180"/>
            <a:ext cx="288032" cy="1367367"/>
          </a:xfrm>
          <a:prstGeom prst="rect">
            <a:avLst/>
          </a:prstGeom>
          <a:solidFill>
            <a:srgbClr val="933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8868578" y="3226635"/>
            <a:ext cx="281859" cy="1941264"/>
          </a:xfrm>
          <a:prstGeom prst="rect">
            <a:avLst/>
          </a:prstGeom>
          <a:solidFill>
            <a:srgbClr val="A69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211979" y="4675456"/>
            <a:ext cx="1082149" cy="492443"/>
          </a:xfrm>
          <a:prstGeom prst="rect">
            <a:avLst/>
          </a:prstGeom>
          <a:solidFill>
            <a:srgbClr val="A699C1">
              <a:alpha val="32157"/>
            </a:srgbClr>
          </a:solidFill>
          <a:ln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Main construction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932058" y="2659349"/>
            <a:ext cx="338515" cy="1935198"/>
          </a:xfrm>
          <a:prstGeom prst="rect">
            <a:avLst/>
          </a:prstGeom>
          <a:solidFill>
            <a:srgbClr val="A69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</a:p>
        </p:txBody>
      </p:sp>
      <p:sp>
        <p:nvSpPr>
          <p:cNvPr id="41" name="Rectangle 40"/>
          <p:cNvSpPr/>
          <p:nvPr/>
        </p:nvSpPr>
        <p:spPr>
          <a:xfrm>
            <a:off x="9218959" y="3227180"/>
            <a:ext cx="288032" cy="1367367"/>
          </a:xfrm>
          <a:prstGeom prst="rect">
            <a:avLst/>
          </a:prstGeom>
          <a:solidFill>
            <a:srgbClr val="933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9575513" y="3227180"/>
            <a:ext cx="288032" cy="1367367"/>
          </a:xfrm>
          <a:prstGeom prst="rect">
            <a:avLst/>
          </a:prstGeom>
          <a:solidFill>
            <a:srgbClr val="933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10342580" y="2659349"/>
            <a:ext cx="1067797" cy="492443"/>
          </a:xfrm>
          <a:prstGeom prst="rect">
            <a:avLst/>
          </a:prstGeom>
          <a:solidFill>
            <a:srgbClr val="A699C1">
              <a:alpha val="50000"/>
            </a:srgbClr>
          </a:solidFill>
          <a:ln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New centre opens</a:t>
            </a:r>
          </a:p>
        </p:txBody>
      </p:sp>
    </p:spTree>
    <p:extLst>
      <p:ext uri="{BB962C8B-B14F-4D97-AF65-F5344CB8AC3E}">
        <p14:creationId xmlns:p14="http://schemas.microsoft.com/office/powerpoint/2010/main" val="2012947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BE3643D8-2266-4AF7-B417-7BA9E8DDA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41564"/>
            <a:ext cx="9353550" cy="10287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NHS assurance to FBC</a:t>
            </a:r>
          </a:p>
        </p:txBody>
      </p:sp>
      <p:sp>
        <p:nvSpPr>
          <p:cNvPr id="4" name="Rectangle 3"/>
          <p:cNvSpPr/>
          <p:nvPr/>
        </p:nvSpPr>
        <p:spPr>
          <a:xfrm>
            <a:off x="574962" y="1141318"/>
            <a:ext cx="92977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We have received confirmation that the following have now been approved by our regulators;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Joint Development Vehicle business case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Land Disposal business case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OBC financial case affordability addendum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We are still awaiting feedback from the New Hospital Programme (NHP) team’s In Flight Project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91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BE3643D8-2266-4AF7-B417-7BA9E8DDA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41564"/>
            <a:ext cx="9353550" cy="10287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risks</a:t>
            </a:r>
          </a:p>
        </p:txBody>
      </p:sp>
      <p:sp>
        <p:nvSpPr>
          <p:cNvPr id="4" name="Rectangle 3"/>
          <p:cNvSpPr/>
          <p:nvPr/>
        </p:nvSpPr>
        <p:spPr>
          <a:xfrm>
            <a:off x="574962" y="917684"/>
            <a:ext cx="92977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055545"/>
              </p:ext>
            </p:extLst>
          </p:nvPr>
        </p:nvGraphicFramePr>
        <p:xfrm>
          <a:off x="475093" y="920968"/>
          <a:ext cx="11141945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339">
                  <a:extLst>
                    <a:ext uri="{9D8B030D-6E8A-4147-A177-3AD203B41FA5}">
                      <a16:colId xmlns:a16="http://schemas.microsoft.com/office/drawing/2014/main" val="3468726068"/>
                    </a:ext>
                  </a:extLst>
                </a:gridCol>
                <a:gridCol w="4889726">
                  <a:extLst>
                    <a:ext uri="{9D8B030D-6E8A-4147-A177-3AD203B41FA5}">
                      <a16:colId xmlns:a16="http://schemas.microsoft.com/office/drawing/2014/main" val="2773889312"/>
                    </a:ext>
                  </a:extLst>
                </a:gridCol>
                <a:gridCol w="3280880">
                  <a:extLst>
                    <a:ext uri="{9D8B030D-6E8A-4147-A177-3AD203B41FA5}">
                      <a16:colId xmlns:a16="http://schemas.microsoft.com/office/drawing/2014/main" val="2470313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Mitigation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Update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347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 position for 2022/23 not finalised until mid-April – risk that FBC submission is delayed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Active engagement with NCL and NHSE/I to clarify 2022/23 position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Active engagement with NHSE/I and DHSC on timelines for business case submission and approval 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Engagement ongoing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046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 Road disposal – risk that bids are not in line with site valuations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Completion of City Road disposal process and confirmation of preferred bidder, with confirmed price by December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Land Disposal case approved by regulator</a:t>
                      </a:r>
                      <a:endParaRPr lang="en-GB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577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Regulator decision making – risk that Moorfields business case is delayed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Active engagement with NHSE/I, DHSC and HMT on timelines for business case submission and approval 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Engagement ongoing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309543"/>
                  </a:ext>
                </a:extLst>
              </a:tr>
              <a:tr h="5133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Securing St Pancras site vacant possession – risk that this is delayed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Active engagement with Camden &amp; Islington; NCL ICS; London Region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Engagement ongoing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543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Contractor procurement – risk that tender prices do not align with OBC assumptions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Completion of contractor procurement process and confirmation of preferred bidder, with confirmed price by December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Final tender report and recommendation to be considered at April trust board</a:t>
                      </a:r>
                      <a:endParaRPr lang="en-GB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269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23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riel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00968F"/>
      </a:accent1>
      <a:accent2>
        <a:srgbClr val="007377"/>
      </a:accent2>
      <a:accent3>
        <a:srgbClr val="005151"/>
      </a:accent3>
      <a:accent4>
        <a:srgbClr val="77C5D5"/>
      </a:accent4>
      <a:accent5>
        <a:srgbClr val="DBE442"/>
      </a:accent5>
      <a:accent6>
        <a:srgbClr val="0957C3"/>
      </a:accent6>
      <a:hlink>
        <a:srgbClr val="000000"/>
      </a:hlink>
      <a:folHlink>
        <a:srgbClr val="000000"/>
      </a:folHlink>
    </a:clrScheme>
    <a:fontScheme name="Custom 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el" id="{AB492BA6-E684-4B68-B44F-C34C40C86051}" vid="{075D9FE8-0D7E-40D7-AB86-BAC85DBBE7DA}"/>
    </a:ext>
  </a:extLst>
</a:theme>
</file>

<file path=ppt/theme/theme2.xml><?xml version="1.0" encoding="utf-8"?>
<a:theme xmlns:a="http://schemas.openxmlformats.org/drawingml/2006/main" name="2_Office Theme">
  <a:themeElements>
    <a:clrScheme name="Oriel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00968F"/>
      </a:accent1>
      <a:accent2>
        <a:srgbClr val="007377"/>
      </a:accent2>
      <a:accent3>
        <a:srgbClr val="005151"/>
      </a:accent3>
      <a:accent4>
        <a:srgbClr val="77C5D5"/>
      </a:accent4>
      <a:accent5>
        <a:srgbClr val="DBE442"/>
      </a:accent5>
      <a:accent6>
        <a:srgbClr val="0957C3"/>
      </a:accent6>
      <a:hlink>
        <a:srgbClr val="000000"/>
      </a:hlink>
      <a:folHlink>
        <a:srgbClr val="000000"/>
      </a:folHlink>
    </a:clrScheme>
    <a:fontScheme name="Custom 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el" id="{AB492BA6-E684-4B68-B44F-C34C40C86051}" vid="{075D9FE8-0D7E-40D7-AB86-BAC85DBBE7D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531</Words>
  <Application>Microsoft Office PowerPoint</Application>
  <PresentationFormat>Widescreen</PresentationFormat>
  <Paragraphs>91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1_Office Theme</vt:lpstr>
      <vt:lpstr>2_Office Theme</vt:lpstr>
      <vt:lpstr> Oriel Board update 28 April 2022</vt:lpstr>
      <vt:lpstr>Overview</vt:lpstr>
      <vt:lpstr>Oriel timeline</vt:lpstr>
      <vt:lpstr>NHS assurance to FBC</vt:lpstr>
      <vt:lpstr>Key risks</vt:lpstr>
    </vt:vector>
  </TitlesOfParts>
  <Company>Moorfields Eye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Kaur, Sharan</dc:creator>
  <cp:lastModifiedBy>MOSS, Johanna (MOORFIELDS EYE HOSPITAL NHS FOUNDATION TRUST)</cp:lastModifiedBy>
  <cp:revision>106</cp:revision>
  <dcterms:created xsi:type="dcterms:W3CDTF">2021-04-26T10:08:41Z</dcterms:created>
  <dcterms:modified xsi:type="dcterms:W3CDTF">2022-04-21T16:46:08Z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ternateUri">
    <vt:lpwstr>huddle://files/documents/90541754</vt:lpwstr>
  </property>
</Properties>
</file>