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450" r:id="rId2"/>
    <p:sldId id="260" r:id="rId3"/>
    <p:sldId id="425" r:id="rId4"/>
    <p:sldId id="446" r:id="rId5"/>
    <p:sldId id="447" r:id="rId6"/>
    <p:sldId id="448" r:id="rId7"/>
    <p:sldId id="436" r:id="rId8"/>
    <p:sldId id="418" r:id="rId9"/>
    <p:sldId id="434" r:id="rId10"/>
    <p:sldId id="441" r:id="rId11"/>
    <p:sldId id="442" r:id="rId12"/>
    <p:sldId id="443" r:id="rId13"/>
    <p:sldId id="444" r:id="rId14"/>
    <p:sldId id="2147478555" r:id="rId15"/>
    <p:sldId id="420" r:id="rId16"/>
    <p:sldId id="457" r:id="rId17"/>
    <p:sldId id="2147478554" r:id="rId18"/>
    <p:sldId id="2147478553" r:id="rId19"/>
    <p:sldId id="2147478556" r:id="rId20"/>
    <p:sldId id="2147478557" r:id="rId21"/>
    <p:sldId id="2147478522" r:id="rId22"/>
    <p:sldId id="214747854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7" autoAdjust="0"/>
    <p:restoredTop sz="94660"/>
  </p:normalViewPr>
  <p:slideViewPr>
    <p:cSldViewPr snapToGrid="0">
      <p:cViewPr varScale="1">
        <p:scale>
          <a:sx n="106" d="100"/>
          <a:sy n="106" d="100"/>
        </p:scale>
        <p:origin x="11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48EFD-F1DC-4AB9-B63F-55B447472ADC}" type="datetimeFigureOut">
              <a:rPr lang="en-GB" smtClean="0"/>
              <a:t>30/10/2024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F0C8F-3EE8-45DB-AA47-DDAACCA4AB2F}" type="slidenum">
              <a:rPr lang="en-GB" smtClean="0"/>
              <a:t>‹#›</a:t>
            </a:fld>
            <a:endParaRPr lang="en-GB" dirty="0"/>
          </a:p>
        </p:txBody>
      </p:sp>
    </p:spTree>
    <p:extLst>
      <p:ext uri="{BB962C8B-B14F-4D97-AF65-F5344CB8AC3E}">
        <p14:creationId xmlns:p14="http://schemas.microsoft.com/office/powerpoint/2010/main" val="3165910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3231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5250" lvl="0"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975900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8146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5250" lvl="0"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480121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5250" lvl="0"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512528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56279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52450" lvl="1"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C2F9E17-AF34-4953-91C4-A041181D0AB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081055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D8738E-F145-6339-331A-A97A2A70E1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8A7BF9-4D4A-E018-8E17-4CFADDA409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11973A-37D0-D27E-6BC9-E0D735F6705F}"/>
              </a:ext>
            </a:extLst>
          </p:cNvPr>
          <p:cNvSpPr>
            <a:spLocks noGrp="1"/>
          </p:cNvSpPr>
          <p:nvPr>
            <p:ph type="body" idx="1"/>
          </p:nvPr>
        </p:nvSpPr>
        <p:spPr/>
        <p:txBody>
          <a:bodyPr/>
          <a:lstStyle/>
          <a:p>
            <a:pPr marL="228600" indent="-228600">
              <a:buAutoNum type="arabicPeriod"/>
            </a:pPr>
            <a:endParaRPr lang="en-US" dirty="0"/>
          </a:p>
        </p:txBody>
      </p:sp>
      <p:sp>
        <p:nvSpPr>
          <p:cNvPr id="4" name="Footer Placeholder 3">
            <a:extLst>
              <a:ext uri="{FF2B5EF4-FFF2-40B4-BE49-F238E27FC236}">
                <a16:creationId xmlns:a16="http://schemas.microsoft.com/office/drawing/2014/main" id="{E47C7E4E-6D31-AF0F-B45B-598E04D59B8F}"/>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Confidential</a:t>
            </a:r>
          </a:p>
        </p:txBody>
      </p:sp>
      <p:sp>
        <p:nvSpPr>
          <p:cNvPr id="5" name="Slide Number Placeholder 4">
            <a:extLst>
              <a:ext uri="{FF2B5EF4-FFF2-40B4-BE49-F238E27FC236}">
                <a16:creationId xmlns:a16="http://schemas.microsoft.com/office/drawing/2014/main" id="{02CBAF11-98A9-ABEC-7F70-9522BF932E1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1546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B50E8-E752-D69B-B4D2-2D92574E08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FCA3A5-E531-259E-F84A-E7095BB259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76A1C9-8C99-34BE-C01D-EC053155EB2F}"/>
              </a:ext>
            </a:extLst>
          </p:cNvPr>
          <p:cNvSpPr>
            <a:spLocks noGrp="1"/>
          </p:cNvSpPr>
          <p:nvPr>
            <p:ph type="body" idx="1"/>
          </p:nvPr>
        </p:nvSpPr>
        <p:spPr/>
        <p:txBody>
          <a:bodyPr/>
          <a:lstStyle/>
          <a:p>
            <a:r>
              <a:rPr lang="en-US" dirty="0"/>
              <a:t>Will go through each with key dates and considerations, before looking at the plan as a whole.</a:t>
            </a:r>
          </a:p>
        </p:txBody>
      </p:sp>
      <p:sp>
        <p:nvSpPr>
          <p:cNvPr id="4" name="Footer Placeholder 3">
            <a:extLst>
              <a:ext uri="{FF2B5EF4-FFF2-40B4-BE49-F238E27FC236}">
                <a16:creationId xmlns:a16="http://schemas.microsoft.com/office/drawing/2014/main" id="{CA21F4A0-53DC-8E8D-DF8B-1F0E6587A4ED}"/>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Confidential</a:t>
            </a:r>
          </a:p>
        </p:txBody>
      </p:sp>
      <p:sp>
        <p:nvSpPr>
          <p:cNvPr id="5" name="Slide Number Placeholder 4">
            <a:extLst>
              <a:ext uri="{FF2B5EF4-FFF2-40B4-BE49-F238E27FC236}">
                <a16:creationId xmlns:a16="http://schemas.microsoft.com/office/drawing/2014/main" id="{EAF3538C-F493-112A-94F9-E57978B72DA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02018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457200"/>
            <a:ext cx="378142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458788"/>
            <a:ext cx="1092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2138" y="1036638"/>
            <a:ext cx="3979862"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56315A4-4293-48E7-8022-B41CEB0B5D9A}"/>
              </a:ext>
            </a:extLst>
          </p:cNvPr>
          <p:cNvSpPr>
            <a:spLocks noGrp="1"/>
          </p:cNvSpPr>
          <p:nvPr>
            <p:ph type="ctrTitle"/>
          </p:nvPr>
        </p:nvSpPr>
        <p:spPr>
          <a:xfrm>
            <a:off x="514350" y="2776032"/>
            <a:ext cx="7418070" cy="1712148"/>
          </a:xfrm>
        </p:spPr>
        <p:txBody>
          <a:bodyPr anchor="t">
            <a:normAutofit/>
          </a:bodyPr>
          <a:lstStyle>
            <a:lvl1pPr algn="l">
              <a:lnSpc>
                <a:spcPct val="100000"/>
              </a:lnSpc>
              <a:defRPr sz="3400">
                <a:solidFill>
                  <a:schemeClr val="accent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7D9B50F4-B24D-449B-9DFB-58EABFB3737C}"/>
              </a:ext>
            </a:extLst>
          </p:cNvPr>
          <p:cNvSpPr>
            <a:spLocks noGrp="1"/>
          </p:cNvSpPr>
          <p:nvPr>
            <p:ph type="subTitle" idx="1"/>
          </p:nvPr>
        </p:nvSpPr>
        <p:spPr>
          <a:xfrm>
            <a:off x="515938" y="5867396"/>
            <a:ext cx="4679950" cy="400110"/>
          </a:xfrm>
        </p:spPr>
        <p:txBody>
          <a:bodyPr rtlCol="0">
            <a:spAutoFit/>
          </a:bodyPr>
          <a:lstStyle>
            <a:lvl1pPr>
              <a:spcAft>
                <a:spcPts val="0"/>
              </a:spcAft>
              <a:defRPr lang="en-GB" sz="2000" dirty="0">
                <a:solidFill>
                  <a:schemeClr val="tx1"/>
                </a:solidFill>
                <a:latin typeface="+mj-lt"/>
                <a:ea typeface="+mj-ea"/>
                <a:cs typeface="+mj-cs"/>
              </a:defRPr>
            </a:lvl1pPr>
          </a:lstStyle>
          <a:p>
            <a:pPr lvl="0"/>
            <a:r>
              <a:rPr lang="en-US"/>
              <a:t>Click to edit Master subtitle style</a:t>
            </a:r>
            <a:endParaRPr lang="en-GB" dirty="0"/>
          </a:p>
        </p:txBody>
      </p:sp>
      <p:sp>
        <p:nvSpPr>
          <p:cNvPr id="7" name="Date Placeholder 3">
            <a:extLst>
              <a:ext uri="{FF2B5EF4-FFF2-40B4-BE49-F238E27FC236}">
                <a16:creationId xmlns:a16="http://schemas.microsoft.com/office/drawing/2014/main" id="{B85D4721-3E7F-4A2E-A6C7-B5F6F4875785}"/>
              </a:ext>
            </a:extLst>
          </p:cNvPr>
          <p:cNvSpPr>
            <a:spLocks noGrp="1"/>
          </p:cNvSpPr>
          <p:nvPr>
            <p:ph type="dt" sz="half" idx="10"/>
          </p:nvPr>
        </p:nvSpPr>
        <p:spPr/>
        <p:txBody>
          <a:bodyPr/>
          <a:lstStyle>
            <a:lvl1pPr>
              <a:defRPr/>
            </a:lvl1pPr>
          </a:lstStyle>
          <a:p>
            <a:fld id="{0097CBAF-2E1D-4E66-A6C7-D816E4DD06D8}" type="datetimeFigureOut">
              <a:rPr lang="en-GB" altLang="en-US"/>
              <a:pPr/>
              <a:t>30/10/2024</a:t>
            </a:fld>
            <a:endParaRPr lang="en-GB" altLang="en-US" dirty="0"/>
          </a:p>
        </p:txBody>
      </p:sp>
      <p:sp>
        <p:nvSpPr>
          <p:cNvPr id="8" name="Footer Placeholder 4">
            <a:extLst>
              <a:ext uri="{FF2B5EF4-FFF2-40B4-BE49-F238E27FC236}">
                <a16:creationId xmlns:a16="http://schemas.microsoft.com/office/drawing/2014/main" id="{98E323B5-FB86-4587-BDDE-31BC69CD38CC}"/>
              </a:ext>
            </a:extLst>
          </p:cNvPr>
          <p:cNvSpPr>
            <a:spLocks noGrp="1"/>
          </p:cNvSpPr>
          <p:nvPr>
            <p:ph type="ftr" sz="quarter" idx="11"/>
          </p:nvPr>
        </p:nvSpPr>
        <p:spPr/>
        <p:txBody>
          <a:bodyPr/>
          <a:lstStyle>
            <a:lvl1pPr>
              <a:defRPr/>
            </a:lvl1pPr>
          </a:lstStyle>
          <a:p>
            <a:endParaRPr lang="en-GB" altLang="en-US" dirty="0"/>
          </a:p>
        </p:txBody>
      </p:sp>
      <p:sp>
        <p:nvSpPr>
          <p:cNvPr id="9" name="Slide Number Placeholder 5">
            <a:extLst>
              <a:ext uri="{FF2B5EF4-FFF2-40B4-BE49-F238E27FC236}">
                <a16:creationId xmlns:a16="http://schemas.microsoft.com/office/drawing/2014/main" id="{565F9198-D765-412B-848D-D4E05D2BD632}"/>
              </a:ext>
            </a:extLst>
          </p:cNvPr>
          <p:cNvSpPr>
            <a:spLocks noGrp="1"/>
          </p:cNvSpPr>
          <p:nvPr>
            <p:ph type="sldNum" sz="quarter" idx="12"/>
          </p:nvPr>
        </p:nvSpPr>
        <p:spPr/>
        <p:txBody>
          <a:bodyPr/>
          <a:lstStyle>
            <a:lvl1pPr>
              <a:defRPr/>
            </a:lvl1pPr>
          </a:lstStyle>
          <a:p>
            <a:fld id="{305B3ED6-5C64-4506-9689-FC9053B5783F}" type="slidenum">
              <a:rPr lang="en-GB" altLang="en-US"/>
              <a:pPr/>
              <a:t>‹#›</a:t>
            </a:fld>
            <a:endParaRPr lang="en-GB" altLang="en-US" dirty="0"/>
          </a:p>
        </p:txBody>
      </p:sp>
    </p:spTree>
    <p:extLst>
      <p:ext uri="{BB962C8B-B14F-4D97-AF65-F5344CB8AC3E}">
        <p14:creationId xmlns:p14="http://schemas.microsoft.com/office/powerpoint/2010/main" val="51210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15E955-AF5A-42AE-8895-E0F915562342}"/>
              </a:ext>
            </a:extLst>
          </p:cNvPr>
          <p:cNvSpPr/>
          <p:nvPr/>
        </p:nvSpPr>
        <p:spPr>
          <a:xfrm>
            <a:off x="0" y="2293938"/>
            <a:ext cx="12180888" cy="22685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en-GB" altLang="en-US" dirty="0">
              <a:solidFill>
                <a:srgbClr val="FFFFFF"/>
              </a:solidFill>
            </a:endParaRPr>
          </a:p>
        </p:txBody>
      </p:sp>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37638" y="1204913"/>
            <a:ext cx="31543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5F9BC3D-FB8E-409B-9F00-919F170AB3FD}"/>
              </a:ext>
            </a:extLst>
          </p:cNvPr>
          <p:cNvSpPr>
            <a:spLocks noGrp="1"/>
          </p:cNvSpPr>
          <p:nvPr>
            <p:ph type="title"/>
          </p:nvPr>
        </p:nvSpPr>
        <p:spPr>
          <a:xfrm>
            <a:off x="529114" y="2606040"/>
            <a:ext cx="8805386" cy="831827"/>
          </a:xfrm>
        </p:spPr>
        <p:txBody>
          <a:bodyPr anchor="b">
            <a:normAutofit/>
          </a:bodyPr>
          <a:lstStyle>
            <a:lvl1pPr>
              <a:defRPr sz="28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C895F00C-A855-4053-A3DB-B15F9BE7452B}"/>
              </a:ext>
            </a:extLst>
          </p:cNvPr>
          <p:cNvSpPr>
            <a:spLocks noGrp="1"/>
          </p:cNvSpPr>
          <p:nvPr>
            <p:ph type="body" idx="1"/>
          </p:nvPr>
        </p:nvSpPr>
        <p:spPr>
          <a:xfrm>
            <a:off x="529114" y="3421539"/>
            <a:ext cx="8805386" cy="553966"/>
          </a:xfrm>
        </p:spPr>
        <p:txBody>
          <a:bodyPr>
            <a:normAutofit/>
          </a:bodyPr>
          <a:lstStyle>
            <a:lvl1pPr marL="0" indent="0">
              <a:spcAft>
                <a:spcPts val="0"/>
              </a:spcAft>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6823A484-39B7-4845-BAD5-A1F5EF5BD15A}"/>
              </a:ext>
            </a:extLst>
          </p:cNvPr>
          <p:cNvSpPr>
            <a:spLocks noGrp="1"/>
          </p:cNvSpPr>
          <p:nvPr>
            <p:ph type="dt" sz="half" idx="10"/>
          </p:nvPr>
        </p:nvSpPr>
        <p:spPr/>
        <p:txBody>
          <a:bodyPr/>
          <a:lstStyle>
            <a:lvl1pPr>
              <a:defRPr/>
            </a:lvl1pPr>
          </a:lstStyle>
          <a:p>
            <a:fld id="{EF50DCCF-C614-4A2A-A737-D6CF8F54D990}" type="datetimeFigureOut">
              <a:rPr lang="en-GB" altLang="en-US"/>
              <a:pPr/>
              <a:t>30/10/2024</a:t>
            </a:fld>
            <a:endParaRPr lang="en-GB" altLang="en-US" dirty="0"/>
          </a:p>
        </p:txBody>
      </p:sp>
      <p:sp>
        <p:nvSpPr>
          <p:cNvPr id="9" name="Footer Placeholder 4">
            <a:extLst>
              <a:ext uri="{FF2B5EF4-FFF2-40B4-BE49-F238E27FC236}">
                <a16:creationId xmlns:a16="http://schemas.microsoft.com/office/drawing/2014/main" id="{BA217C35-BB84-4D54-BAFF-8B867F28327D}"/>
              </a:ext>
            </a:extLst>
          </p:cNvPr>
          <p:cNvSpPr>
            <a:spLocks noGrp="1"/>
          </p:cNvSpPr>
          <p:nvPr>
            <p:ph type="ftr" sz="quarter" idx="11"/>
          </p:nvPr>
        </p:nvSpPr>
        <p:spPr/>
        <p:txBody>
          <a:bodyPr/>
          <a:lstStyle>
            <a:lvl1pPr>
              <a:defRPr/>
            </a:lvl1pPr>
          </a:lstStyle>
          <a:p>
            <a:endParaRPr lang="en-GB" altLang="en-US" dirty="0"/>
          </a:p>
        </p:txBody>
      </p:sp>
      <p:sp>
        <p:nvSpPr>
          <p:cNvPr id="10" name="Slide Number Placeholder 5">
            <a:extLst>
              <a:ext uri="{FF2B5EF4-FFF2-40B4-BE49-F238E27FC236}">
                <a16:creationId xmlns:a16="http://schemas.microsoft.com/office/drawing/2014/main" id="{53A2E1B6-C6A3-4DDE-9F3A-4B59090758D8}"/>
              </a:ext>
            </a:extLst>
          </p:cNvPr>
          <p:cNvSpPr>
            <a:spLocks noGrp="1"/>
          </p:cNvSpPr>
          <p:nvPr>
            <p:ph type="sldNum" sz="quarter" idx="12"/>
          </p:nvPr>
        </p:nvSpPr>
        <p:spPr/>
        <p:txBody>
          <a:bodyPr/>
          <a:lstStyle>
            <a:lvl1pPr>
              <a:defRPr/>
            </a:lvl1pPr>
          </a:lstStyle>
          <a:p>
            <a:fld id="{1084394F-7791-478F-A1EE-020221B282FD}" type="slidenum">
              <a:rPr lang="en-GB" altLang="en-US"/>
              <a:pPr/>
              <a:t>‹#›</a:t>
            </a:fld>
            <a:endParaRPr lang="en-GB" altLang="en-US" dirty="0"/>
          </a:p>
        </p:txBody>
      </p:sp>
    </p:spTree>
    <p:extLst>
      <p:ext uri="{BB962C8B-B14F-4D97-AF65-F5344CB8AC3E}">
        <p14:creationId xmlns:p14="http://schemas.microsoft.com/office/powerpoint/2010/main" val="2116875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88F27-B0AD-4AC6-A27C-DAEE150569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C7C60C-A666-4A14-8BCD-1205DB6EDDF3}"/>
              </a:ext>
            </a:extLst>
          </p:cNvPr>
          <p:cNvSpPr>
            <a:spLocks noGrp="1"/>
          </p:cNvSpPr>
          <p:nvPr>
            <p:ph idx="1"/>
          </p:nvPr>
        </p:nvSpPr>
        <p:spPr/>
        <p:txBody>
          <a:bodyPr/>
          <a:lstStyle>
            <a:lvl1pPr>
              <a:spcAft>
                <a:spcPts val="200"/>
              </a:spcAft>
              <a:defRPr/>
            </a:lvl1pPr>
            <a:lvl2pPr marL="266700" indent="-266700">
              <a:spcAft>
                <a:spcPts val="200"/>
              </a:spcAft>
              <a:defRPr/>
            </a:lvl2pPr>
            <a:lvl3pPr marL="541338" indent="-274638">
              <a:spcAft>
                <a:spcPts val="200"/>
              </a:spcAft>
              <a:defRPr/>
            </a:lvl3pPr>
            <a:lvl4pPr marL="808038" indent="-266700">
              <a:spcAft>
                <a:spcPts val="200"/>
              </a:spcAft>
              <a:defRPr/>
            </a:lvl4pPr>
            <a:lvl5pPr marL="1074738" indent="-266700">
              <a:spcAft>
                <a:spcPts val="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4582DF6C-BE55-4C0A-919C-08176937FEC1}"/>
              </a:ext>
            </a:extLst>
          </p:cNvPr>
          <p:cNvSpPr>
            <a:spLocks noGrp="1"/>
          </p:cNvSpPr>
          <p:nvPr>
            <p:ph type="dt" sz="half" idx="10"/>
          </p:nvPr>
        </p:nvSpPr>
        <p:spPr/>
        <p:txBody>
          <a:bodyPr/>
          <a:lstStyle>
            <a:lvl1pPr>
              <a:defRPr/>
            </a:lvl1pPr>
          </a:lstStyle>
          <a:p>
            <a:fld id="{0AAD3F9B-C484-4971-8776-D85814F51742}" type="datetimeFigureOut">
              <a:rPr lang="en-GB" altLang="en-US"/>
              <a:pPr/>
              <a:t>30/10/2024</a:t>
            </a:fld>
            <a:endParaRPr lang="en-GB" altLang="en-US" dirty="0"/>
          </a:p>
        </p:txBody>
      </p:sp>
      <p:sp>
        <p:nvSpPr>
          <p:cNvPr id="5" name="Footer Placeholder 4">
            <a:extLst>
              <a:ext uri="{FF2B5EF4-FFF2-40B4-BE49-F238E27FC236}">
                <a16:creationId xmlns:a16="http://schemas.microsoft.com/office/drawing/2014/main" id="{A92BAF55-9233-482A-AD6F-4A5FCB6319F0}"/>
              </a:ext>
            </a:extLst>
          </p:cNvPr>
          <p:cNvSpPr>
            <a:spLocks noGrp="1"/>
          </p:cNvSpPr>
          <p:nvPr>
            <p:ph type="ftr" sz="quarter" idx="11"/>
          </p:nvPr>
        </p:nvSpPr>
        <p:spPr/>
        <p:txBody>
          <a:bodyPr/>
          <a:lstStyle>
            <a:lvl1pPr>
              <a:defRPr/>
            </a:lvl1pPr>
          </a:lstStyle>
          <a:p>
            <a:endParaRPr lang="en-GB" altLang="en-US" dirty="0"/>
          </a:p>
        </p:txBody>
      </p:sp>
      <p:sp>
        <p:nvSpPr>
          <p:cNvPr id="6" name="Slide Number Placeholder 5">
            <a:extLst>
              <a:ext uri="{FF2B5EF4-FFF2-40B4-BE49-F238E27FC236}">
                <a16:creationId xmlns:a16="http://schemas.microsoft.com/office/drawing/2014/main" id="{3AB61542-31CA-488B-829E-5ECB8DAECC24}"/>
              </a:ext>
            </a:extLst>
          </p:cNvPr>
          <p:cNvSpPr>
            <a:spLocks noGrp="1"/>
          </p:cNvSpPr>
          <p:nvPr>
            <p:ph type="sldNum" sz="quarter" idx="12"/>
          </p:nvPr>
        </p:nvSpPr>
        <p:spPr/>
        <p:txBody>
          <a:bodyPr/>
          <a:lstStyle>
            <a:lvl1pPr>
              <a:defRPr/>
            </a:lvl1pPr>
          </a:lstStyle>
          <a:p>
            <a:fld id="{CFC4DBA7-C3AE-4F45-BAF2-92E8066737A4}" type="slidenum">
              <a:rPr lang="en-GB" altLang="en-US"/>
              <a:pPr/>
              <a:t>‹#›</a:t>
            </a:fld>
            <a:endParaRPr lang="en-GB" altLang="en-US" dirty="0"/>
          </a:p>
        </p:txBody>
      </p:sp>
    </p:spTree>
    <p:extLst>
      <p:ext uri="{BB962C8B-B14F-4D97-AF65-F5344CB8AC3E}">
        <p14:creationId xmlns:p14="http://schemas.microsoft.com/office/powerpoint/2010/main" val="271290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ubtitle, 2 Text Boxes">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49B7C81-6DE7-134A-AF49-C5B48C4FBB5B}"/>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add title</a:t>
            </a:r>
          </a:p>
        </p:txBody>
      </p:sp>
      <p:cxnSp>
        <p:nvCxnSpPr>
          <p:cNvPr id="4" name="Straight Connector 3">
            <a:extLst>
              <a:ext uri="{FF2B5EF4-FFF2-40B4-BE49-F238E27FC236}">
                <a16:creationId xmlns:a16="http://schemas.microsoft.com/office/drawing/2014/main" id="{A07048F0-CD4E-8D48-B45B-B52352A2A2C3}"/>
              </a:ext>
            </a:extLst>
          </p:cNvPr>
          <p:cNvCxnSpPr>
            <a:cxnSpLocks/>
          </p:cNvCxnSpPr>
          <p:nvPr userDrawn="1"/>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8">
            <a:extLst>
              <a:ext uri="{FF2B5EF4-FFF2-40B4-BE49-F238E27FC236}">
                <a16:creationId xmlns:a16="http://schemas.microsoft.com/office/drawing/2014/main" id="{AC2416D7-C968-B242-B9DC-D0DEB8EC22FF}"/>
              </a:ext>
            </a:extLst>
          </p:cNvPr>
          <p:cNvSpPr>
            <a:spLocks noGrp="1"/>
          </p:cNvSpPr>
          <p:nvPr>
            <p:ph type="body" sz="quarter" idx="10" hasCustomPrompt="1"/>
          </p:nvPr>
        </p:nvSpPr>
        <p:spPr>
          <a:xfrm>
            <a:off x="510638" y="1305404"/>
            <a:ext cx="5448184" cy="5148574"/>
          </a:xfrm>
          <a:prstGeom prst="rect">
            <a:avLst/>
          </a:prstGeom>
        </p:spPr>
        <p:txBody>
          <a:bodyPr lIns="0" tIns="0" rIns="0" bIns="0"/>
          <a:lstStyle>
            <a:lvl1pPr marL="0" indent="0">
              <a:lnSpc>
                <a:spcPct val="100000"/>
              </a:lnSpc>
              <a:spcBef>
                <a:spcPts val="300"/>
              </a:spcBef>
              <a:spcAft>
                <a:spcPts val="300"/>
              </a:spcAft>
              <a:buNone/>
              <a:tabLst/>
              <a:defRPr sz="1400"/>
            </a:lvl1pPr>
            <a:lvl2pPr>
              <a:buNone/>
              <a:defRPr/>
            </a:lvl2pPr>
            <a:lvl3pPr>
              <a:buNone/>
              <a:defRPr/>
            </a:lvl3pPr>
            <a:lvl4pPr>
              <a:buNone/>
              <a:defRPr/>
            </a:lvl4pPr>
            <a:lvl5pPr>
              <a:buNone/>
              <a:defRPr/>
            </a:lvl5pPr>
          </a:lstStyle>
          <a:p>
            <a:pPr lvl="0"/>
            <a:r>
              <a:rPr lang="en-US"/>
              <a:t>Click to add text</a:t>
            </a:r>
          </a:p>
        </p:txBody>
      </p:sp>
      <p:sp>
        <p:nvSpPr>
          <p:cNvPr id="8" name="Text Placeholder 8">
            <a:extLst>
              <a:ext uri="{FF2B5EF4-FFF2-40B4-BE49-F238E27FC236}">
                <a16:creationId xmlns:a16="http://schemas.microsoft.com/office/drawing/2014/main" id="{6AA78D8E-15BB-9643-AA8C-1A70CBEE8D37}"/>
              </a:ext>
            </a:extLst>
          </p:cNvPr>
          <p:cNvSpPr>
            <a:spLocks noGrp="1"/>
          </p:cNvSpPr>
          <p:nvPr>
            <p:ph type="body" sz="quarter" idx="11" hasCustomPrompt="1"/>
          </p:nvPr>
        </p:nvSpPr>
        <p:spPr>
          <a:xfrm>
            <a:off x="6233179" y="1305404"/>
            <a:ext cx="5585361" cy="5148573"/>
          </a:xfrm>
          <a:prstGeom prst="rect">
            <a:avLst/>
          </a:prstGeom>
        </p:spPr>
        <p:txBody>
          <a:bodyPr lIns="0" tIns="0" rIns="0" bIns="0"/>
          <a:lstStyle>
            <a:lvl1pPr marL="0" indent="0">
              <a:lnSpc>
                <a:spcPct val="100000"/>
              </a:lnSpc>
              <a:spcBef>
                <a:spcPts val="300"/>
              </a:spcBef>
              <a:spcAft>
                <a:spcPts val="300"/>
              </a:spcAft>
              <a:buNone/>
              <a:tabLst/>
              <a:defRPr sz="1400"/>
            </a:lvl1pPr>
            <a:lvl2pPr marL="9525" indent="-9525">
              <a:buNone/>
              <a:tabLst/>
              <a:defRPr/>
            </a:lvl2pPr>
            <a:lvl3pPr marL="9525" indent="-9525">
              <a:buNone/>
              <a:tabLst/>
              <a:defRPr/>
            </a:lvl3pPr>
            <a:lvl4pPr marL="9525" indent="-9525">
              <a:buNone/>
              <a:tabLst/>
              <a:defRPr/>
            </a:lvl4pPr>
            <a:lvl5pPr marL="9525" indent="-9525">
              <a:buNone/>
              <a:tabLst/>
              <a:defRPr/>
            </a:lvl5pPr>
          </a:lstStyle>
          <a:p>
            <a:pPr lvl="0"/>
            <a:r>
              <a:rPr lang="en-US"/>
              <a:t>Click to add text</a:t>
            </a:r>
          </a:p>
        </p:txBody>
      </p:sp>
      <p:sp>
        <p:nvSpPr>
          <p:cNvPr id="9" name="Text Placeholder 8">
            <a:extLst>
              <a:ext uri="{FF2B5EF4-FFF2-40B4-BE49-F238E27FC236}">
                <a16:creationId xmlns:a16="http://schemas.microsoft.com/office/drawing/2014/main" id="{6815CEFE-7DDC-3F44-91FF-801D5D3F3A7B}"/>
              </a:ext>
            </a:extLst>
          </p:cNvPr>
          <p:cNvSpPr>
            <a:spLocks noGrp="1"/>
          </p:cNvSpPr>
          <p:nvPr>
            <p:ph type="body" sz="quarter" idx="12"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accent1"/>
                </a:solidFill>
              </a:defRPr>
            </a:lvl1pPr>
            <a:lvl2pPr>
              <a:buNone/>
              <a:defRPr/>
            </a:lvl2pPr>
          </a:lstStyle>
          <a:p>
            <a:pPr lvl="0"/>
            <a:r>
              <a:rPr lang="en-US"/>
              <a:t>Click to add subtitle</a:t>
            </a:r>
          </a:p>
        </p:txBody>
      </p:sp>
    </p:spTree>
    <p:extLst>
      <p:ext uri="{BB962C8B-B14F-4D97-AF65-F5344CB8AC3E}">
        <p14:creationId xmlns:p14="http://schemas.microsoft.com/office/powerpoint/2010/main" val="306603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514350" y="495300"/>
            <a:ext cx="93535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noChangeArrowheads="1"/>
          </p:cNvSpPr>
          <p:nvPr>
            <p:ph type="body" idx="1"/>
          </p:nvPr>
        </p:nvSpPr>
        <p:spPr bwMode="auto">
          <a:xfrm>
            <a:off x="522288" y="1709738"/>
            <a:ext cx="93535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4582DF6C-BE55-4C0A-919C-08176937FEC1}"/>
              </a:ext>
            </a:extLst>
          </p:cNvPr>
          <p:cNvSpPr>
            <a:spLocks noGrp="1"/>
          </p:cNvSpPr>
          <p:nvPr>
            <p:ph type="dt" sz="half" idx="2"/>
          </p:nvPr>
        </p:nvSpPr>
        <p:spPr>
          <a:xfrm>
            <a:off x="5195888" y="6180138"/>
            <a:ext cx="1227137"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a:lvl1pPr>
          </a:lstStyle>
          <a:p>
            <a:fld id="{307A2671-D3F0-45F2-9AE1-DE5A8C4A756E}" type="datetimeFigureOut">
              <a:rPr lang="en-GB" altLang="en-US"/>
              <a:pPr/>
              <a:t>30/10/2024</a:t>
            </a:fld>
            <a:endParaRPr lang="en-GB" altLang="en-US" dirty="0"/>
          </a:p>
        </p:txBody>
      </p:sp>
      <p:sp>
        <p:nvSpPr>
          <p:cNvPr id="5" name="Footer Placeholder 4">
            <a:extLst>
              <a:ext uri="{FF2B5EF4-FFF2-40B4-BE49-F238E27FC236}">
                <a16:creationId xmlns:a16="http://schemas.microsoft.com/office/drawing/2014/main" id="{A92BAF55-9233-482A-AD6F-4A5FCB6319F0}"/>
              </a:ext>
            </a:extLst>
          </p:cNvPr>
          <p:cNvSpPr>
            <a:spLocks noGrp="1"/>
          </p:cNvSpPr>
          <p:nvPr>
            <p:ph type="ftr" sz="quarter" idx="3"/>
          </p:nvPr>
        </p:nvSpPr>
        <p:spPr>
          <a:xfrm>
            <a:off x="6423025" y="6180138"/>
            <a:ext cx="291147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lvl1pPr>
          </a:lstStyle>
          <a:p>
            <a:endParaRPr lang="en-GB" altLang="en-US" dirty="0"/>
          </a:p>
        </p:txBody>
      </p:sp>
      <p:sp>
        <p:nvSpPr>
          <p:cNvPr id="6" name="Slide Number Placeholder 5">
            <a:extLst>
              <a:ext uri="{FF2B5EF4-FFF2-40B4-BE49-F238E27FC236}">
                <a16:creationId xmlns:a16="http://schemas.microsoft.com/office/drawing/2014/main" id="{3AB61542-31CA-488B-829E-5ECB8DAECC24}"/>
              </a:ext>
            </a:extLst>
          </p:cNvPr>
          <p:cNvSpPr>
            <a:spLocks noGrp="1"/>
          </p:cNvSpPr>
          <p:nvPr>
            <p:ph type="sldNum" sz="quarter" idx="4"/>
          </p:nvPr>
        </p:nvSpPr>
        <p:spPr>
          <a:xfrm>
            <a:off x="9432925" y="6180138"/>
            <a:ext cx="4349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b="1"/>
            </a:lvl1pPr>
          </a:lstStyle>
          <a:p>
            <a:fld id="{804C1991-7EED-4F67-B60F-3F3823A100DF}" type="slidenum">
              <a:rPr lang="en-GB" altLang="en-US"/>
              <a:pPr/>
              <a:t>‹#›</a:t>
            </a:fld>
            <a:endParaRPr lang="en-GB" altLang="en-US" dirty="0"/>
          </a:p>
        </p:txBody>
      </p:sp>
      <p:pic>
        <p:nvPicPr>
          <p:cNvPr id="1031"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06000" y="0"/>
            <a:ext cx="2287588"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4387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fontAlgn="base" hangingPunct="1">
        <a:spcBef>
          <a:spcPct val="0"/>
        </a:spcBef>
        <a:spcAft>
          <a:spcPct val="0"/>
        </a:spcAft>
        <a:defRPr sz="2800" b="1" kern="1200">
          <a:solidFill>
            <a:schemeClr val="tx1"/>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p:titleStyle>
    <p:bodyStyle>
      <a:lvl1pPr algn="l" rtl="0" eaLnBrk="1" fontAlgn="base" hangingPunct="1">
        <a:spcBef>
          <a:spcPct val="0"/>
        </a:spcBef>
        <a:spcAft>
          <a:spcPts val="400"/>
        </a:spcAft>
        <a:buFont typeface="Arial" charset="0"/>
        <a:defRPr sz="2200" b="1" kern="1200">
          <a:solidFill>
            <a:schemeClr val="tx1"/>
          </a:solidFill>
          <a:latin typeface="+mn-lt"/>
          <a:ea typeface="+mn-ea"/>
          <a:cs typeface="+mn-cs"/>
        </a:defRPr>
      </a:lvl1pPr>
      <a:lvl2pPr marL="266700" indent="-266700" algn="l" rtl="0" eaLnBrk="1" fontAlgn="base" hangingPunct="1">
        <a:spcBef>
          <a:spcPct val="0"/>
        </a:spcBef>
        <a:spcAft>
          <a:spcPts val="400"/>
        </a:spcAft>
        <a:buBlip>
          <a:blip r:embed="rId9"/>
        </a:buBlip>
        <a:defRPr sz="2200" kern="1200">
          <a:solidFill>
            <a:schemeClr val="tx1"/>
          </a:solidFill>
          <a:latin typeface="+mn-lt"/>
          <a:ea typeface="+mn-ea"/>
          <a:cs typeface="+mn-cs"/>
        </a:defRPr>
      </a:lvl2pPr>
      <a:lvl3pPr marL="541338" indent="-274638" algn="l" rtl="0" eaLnBrk="1" fontAlgn="base" hangingPunct="1">
        <a:spcBef>
          <a:spcPct val="0"/>
        </a:spcBef>
        <a:spcAft>
          <a:spcPts val="400"/>
        </a:spcAft>
        <a:buBlip>
          <a:blip r:embed="rId9"/>
        </a:buBlip>
        <a:defRPr sz="2200" kern="1200">
          <a:solidFill>
            <a:schemeClr val="tx1"/>
          </a:solidFill>
          <a:latin typeface="+mn-lt"/>
          <a:ea typeface="+mn-ea"/>
          <a:cs typeface="+mn-cs"/>
        </a:defRPr>
      </a:lvl3pPr>
      <a:lvl4pPr marL="808038" indent="-266700" algn="l" rtl="0" eaLnBrk="1" fontAlgn="base" hangingPunct="1">
        <a:spcBef>
          <a:spcPct val="0"/>
        </a:spcBef>
        <a:spcAft>
          <a:spcPts val="400"/>
        </a:spcAft>
        <a:buBlip>
          <a:blip r:embed="rId9"/>
        </a:buBlip>
        <a:defRPr sz="2200" kern="1200">
          <a:solidFill>
            <a:schemeClr val="tx1"/>
          </a:solidFill>
          <a:latin typeface="+mn-lt"/>
          <a:ea typeface="+mn-ea"/>
          <a:cs typeface="+mn-cs"/>
        </a:defRPr>
      </a:lvl4pPr>
      <a:lvl5pPr marL="1074738" indent="-266700" algn="l" rtl="0" eaLnBrk="1" fontAlgn="base" hangingPunct="1">
        <a:spcBef>
          <a:spcPct val="0"/>
        </a:spcBef>
        <a:spcAft>
          <a:spcPts val="400"/>
        </a:spcAft>
        <a:buBlip>
          <a:blip r:embed="rId9"/>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E4B5-0A67-3C98-40A9-0DC55C0D5B5C}"/>
              </a:ext>
            </a:extLst>
          </p:cNvPr>
          <p:cNvSpPr>
            <a:spLocks noGrp="1"/>
          </p:cNvSpPr>
          <p:nvPr>
            <p:ph type="ctrTitle"/>
          </p:nvPr>
        </p:nvSpPr>
        <p:spPr>
          <a:xfrm>
            <a:off x="514349" y="2776032"/>
            <a:ext cx="8547457" cy="1712148"/>
          </a:xfrm>
        </p:spPr>
        <p:txBody>
          <a:bodyPr>
            <a:normAutofit/>
          </a:bodyPr>
          <a:lstStyle/>
          <a:p>
            <a:r>
              <a:rPr lang="en-GB" dirty="0"/>
              <a:t>WRES and WDES Action Plan </a:t>
            </a:r>
            <a:br>
              <a:rPr lang="en-GB" dirty="0"/>
            </a:br>
            <a:r>
              <a:rPr lang="en-GB" dirty="0"/>
              <a:t>(2023/2024)</a:t>
            </a:r>
            <a:br>
              <a:rPr lang="en-GB" dirty="0"/>
            </a:br>
            <a:r>
              <a:rPr lang="en-GB" dirty="0"/>
              <a:t>  </a:t>
            </a:r>
          </a:p>
        </p:txBody>
      </p:sp>
    </p:spTree>
    <p:extLst>
      <p:ext uri="{BB962C8B-B14F-4D97-AF65-F5344CB8AC3E}">
        <p14:creationId xmlns:p14="http://schemas.microsoft.com/office/powerpoint/2010/main" val="684706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413766" y="147828"/>
            <a:ext cx="9353550" cy="1028700"/>
          </a:xfrm>
        </p:spPr>
        <p:txBody>
          <a:bodyPr/>
          <a:lstStyle/>
          <a:p>
            <a:r>
              <a:rPr lang="en-GB" dirty="0"/>
              <a:t>Our data – WDES insights </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413766" y="1078992"/>
            <a:ext cx="10559034" cy="4535424"/>
          </a:xfrm>
        </p:spPr>
        <p:txBody>
          <a:bodyPr/>
          <a:lstStyle/>
          <a:p>
            <a:r>
              <a:rPr lang="en-GB" dirty="0"/>
              <a:t>Indicator 1 – representation </a:t>
            </a:r>
          </a:p>
          <a:p>
            <a:r>
              <a:rPr lang="en-US" b="0" dirty="0"/>
              <a:t>• Our position has marginally improved Year on Year (YoY), we remain behind the national average.</a:t>
            </a:r>
          </a:p>
          <a:p>
            <a:r>
              <a:rPr lang="en-US" b="0" dirty="0"/>
              <a:t>• Numbers are small and representation is therefore fragile.</a:t>
            </a:r>
          </a:p>
          <a:p>
            <a:r>
              <a:rPr lang="en-US" b="0" dirty="0"/>
              <a:t>• Staff Survey data indicates 16.02% of respondents (circa 225 colleagues) have a long term condition or disability, suggesting colleagues are under declaring on ESR (78 declared on ESR).</a:t>
            </a:r>
          </a:p>
          <a:p>
            <a:endParaRPr lang="en-US" b="0" dirty="0"/>
          </a:p>
          <a:p>
            <a:r>
              <a:rPr lang="en-US" dirty="0"/>
              <a:t>Indicator 2 - relative likelihood of non disabled candidates being appointed</a:t>
            </a:r>
          </a:p>
          <a:p>
            <a:r>
              <a:rPr lang="en-US" b="0" dirty="0"/>
              <a:t>• Our position has worsened since last year, and as part of the EDI programme, we will be working with the MoorAbility staff network to review recruitment data to identify required actions.</a:t>
            </a:r>
          </a:p>
        </p:txBody>
      </p:sp>
    </p:spTree>
    <p:extLst>
      <p:ext uri="{BB962C8B-B14F-4D97-AF65-F5344CB8AC3E}">
        <p14:creationId xmlns:p14="http://schemas.microsoft.com/office/powerpoint/2010/main" val="184193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313182" y="0"/>
            <a:ext cx="9353550" cy="1028700"/>
          </a:xfrm>
        </p:spPr>
        <p:txBody>
          <a:bodyPr/>
          <a:lstStyle/>
          <a:p>
            <a:r>
              <a:rPr lang="en-GB" dirty="0"/>
              <a:t>Our data WDES insights</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313182" y="1028700"/>
            <a:ext cx="10915650" cy="4713732"/>
          </a:xfrm>
        </p:spPr>
        <p:txBody>
          <a:bodyPr/>
          <a:lstStyle/>
          <a:p>
            <a:r>
              <a:rPr lang="en-US" dirty="0"/>
              <a:t>Indicator 3 - relative likelihood of disabled colleagues entering formal</a:t>
            </a:r>
          </a:p>
          <a:p>
            <a:r>
              <a:rPr lang="en-US" dirty="0"/>
              <a:t>capability</a:t>
            </a:r>
          </a:p>
          <a:p>
            <a:r>
              <a:rPr lang="en-US" b="0" dirty="0"/>
              <a:t>• Due to the small numbers, the data cannot be reported on. </a:t>
            </a:r>
          </a:p>
          <a:p>
            <a:r>
              <a:rPr lang="en-US" b="0" dirty="0"/>
              <a:t>• In line with revised reporting requirements, where trusts report less than 10 cases, the indicator is redacted for the purposes of public reporting.</a:t>
            </a:r>
          </a:p>
          <a:p>
            <a:endParaRPr lang="en-US" b="0" dirty="0"/>
          </a:p>
          <a:p>
            <a:r>
              <a:rPr lang="en-US" dirty="0"/>
              <a:t>Indicator 4-9a - staff survey data</a:t>
            </a:r>
          </a:p>
          <a:p>
            <a:pPr marL="342900" indent="-342900">
              <a:buFont typeface="Arial" panose="020B0604020202020204" pitchFamily="34" charset="0"/>
              <a:buChar char="•"/>
            </a:pPr>
            <a:r>
              <a:rPr lang="en-US" b="0" dirty="0"/>
              <a:t>Reports of Bullying, Harassment or abuse are higher for disabled colleagues than non-disabled colleagues, although the Trust’s result is broadly in line with the national data for 2023. </a:t>
            </a:r>
            <a:endParaRPr lang="en-GB" b="0" dirty="0"/>
          </a:p>
        </p:txBody>
      </p:sp>
    </p:spTree>
    <p:extLst>
      <p:ext uri="{BB962C8B-B14F-4D97-AF65-F5344CB8AC3E}">
        <p14:creationId xmlns:p14="http://schemas.microsoft.com/office/powerpoint/2010/main" val="1419857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441198" y="0"/>
            <a:ext cx="9353550" cy="1028700"/>
          </a:xfrm>
        </p:spPr>
        <p:txBody>
          <a:bodyPr/>
          <a:lstStyle/>
          <a:p>
            <a:r>
              <a:rPr lang="en-GB" dirty="0"/>
              <a:t>Our data - WDES insights</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441198" y="1028700"/>
            <a:ext cx="11309604" cy="4494276"/>
          </a:xfrm>
        </p:spPr>
        <p:txBody>
          <a:bodyPr/>
          <a:lstStyle/>
          <a:p>
            <a:r>
              <a:rPr lang="en-US" dirty="0"/>
              <a:t>Indicator 4-9a - staff survey data</a:t>
            </a:r>
          </a:p>
          <a:p>
            <a:pPr algn="l"/>
            <a:endParaRPr lang="en-GB" sz="1800"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en-US" b="0" i="0" u="none" strike="noStrike" baseline="0" dirty="0">
                <a:solidFill>
                  <a:srgbClr val="000000"/>
                </a:solidFill>
              </a:rPr>
              <a:t>Disabled colleagues report lower levels of trust regarding equal opportunity for career progression or promotion, compared to last year this has decreased.</a:t>
            </a:r>
          </a:p>
          <a:p>
            <a:pPr marL="342900" indent="-342900">
              <a:buFont typeface="Arial" panose="020B0604020202020204" pitchFamily="34" charset="0"/>
              <a:buChar char="•"/>
            </a:pPr>
            <a:r>
              <a:rPr lang="en-US" b="0" i="0" u="none" strike="noStrike" baseline="0" dirty="0">
                <a:solidFill>
                  <a:srgbClr val="000000"/>
                </a:solidFill>
              </a:rPr>
              <a:t>Disabled colleagues are less likely to report feeling satisfied by the extent that their work is valued, and this has worsened YoY, bringing the Trust’s position </a:t>
            </a:r>
            <a:r>
              <a:rPr lang="en-US" b="0" dirty="0">
                <a:solidFill>
                  <a:srgbClr val="000000"/>
                </a:solidFill>
              </a:rPr>
              <a:t>lower than </a:t>
            </a:r>
            <a:r>
              <a:rPr lang="en-US" b="0" i="0" u="none" strike="noStrike" baseline="0" dirty="0">
                <a:solidFill>
                  <a:srgbClr val="000000"/>
                </a:solidFill>
              </a:rPr>
              <a:t>the national picture.</a:t>
            </a:r>
          </a:p>
          <a:p>
            <a:pPr marL="342900" indent="-342900">
              <a:buFont typeface="Arial" panose="020B0604020202020204" pitchFamily="34" charset="0"/>
              <a:buChar char="•"/>
            </a:pPr>
            <a:r>
              <a:rPr lang="en-US" b="0" i="0" u="none" strike="noStrike" baseline="0" dirty="0">
                <a:solidFill>
                  <a:srgbClr val="000000"/>
                </a:solidFill>
              </a:rPr>
              <a:t>Adequate reasonable adjustments reported as being in place has decreased. </a:t>
            </a:r>
          </a:p>
          <a:p>
            <a:pPr marL="342900" indent="-342900">
              <a:buFont typeface="Arial" panose="020B0604020202020204" pitchFamily="34" charset="0"/>
              <a:buChar char="•"/>
            </a:pPr>
            <a:r>
              <a:rPr lang="en-US" b="0" i="0" u="none" strike="noStrike" baseline="0" dirty="0">
                <a:solidFill>
                  <a:srgbClr val="000000"/>
                </a:solidFill>
              </a:rPr>
              <a:t>There remains a difference between engagement scores for disabled versus non-disabled colleagues. </a:t>
            </a:r>
          </a:p>
          <a:p>
            <a:endParaRPr lang="en-GB" dirty="0"/>
          </a:p>
        </p:txBody>
      </p:sp>
    </p:spTree>
    <p:extLst>
      <p:ext uri="{BB962C8B-B14F-4D97-AF65-F5344CB8AC3E}">
        <p14:creationId xmlns:p14="http://schemas.microsoft.com/office/powerpoint/2010/main" val="408188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522288" y="166826"/>
            <a:ext cx="9353550" cy="1028700"/>
          </a:xfrm>
        </p:spPr>
        <p:txBody>
          <a:bodyPr/>
          <a:lstStyle/>
          <a:p>
            <a:r>
              <a:rPr lang="en-GB" dirty="0"/>
              <a:t>Our data - WDES insights</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522288" y="1074197"/>
            <a:ext cx="11282616" cy="4447713"/>
          </a:xfrm>
        </p:spPr>
        <p:txBody>
          <a:bodyPr/>
          <a:lstStyle/>
          <a:p>
            <a:r>
              <a:rPr lang="en-GB" b="1" i="0" u="none" strike="noStrike" baseline="0" dirty="0">
                <a:solidFill>
                  <a:srgbClr val="000000"/>
                </a:solidFill>
              </a:rPr>
              <a:t>Indicator 9b –employee voice</a:t>
            </a:r>
            <a:endParaRPr lang="en-GB" b="0" i="0" u="none" strike="noStrike" baseline="0" dirty="0">
              <a:solidFill>
                <a:srgbClr val="000000"/>
              </a:solidFill>
            </a:endParaRPr>
          </a:p>
          <a:p>
            <a:pPr marL="342900" indent="-342900">
              <a:buFont typeface="Arial" panose="020B0604020202020204" pitchFamily="34" charset="0"/>
              <a:buChar char="•"/>
            </a:pPr>
            <a:r>
              <a:rPr lang="en-US" b="0" i="0" u="none" strike="noStrike" baseline="0" dirty="0">
                <a:solidFill>
                  <a:srgbClr val="000000"/>
                </a:solidFill>
              </a:rPr>
              <a:t>Endorsed by the MoorAbilityStaff Network we were able to state that we have taken action to facilitate the voice of disabled colleagues – most evident in our work on Leadership Academy Programme and Reasonable Adjustments Guidance. We also have conducted qualitative survey to get insights t</a:t>
            </a:r>
            <a:r>
              <a:rPr lang="en-GB" b="0" i="0" u="none" strike="noStrike" baseline="0" dirty="0">
                <a:solidFill>
                  <a:srgbClr val="000000"/>
                </a:solidFill>
              </a:rPr>
              <a:t>o understand the lived experience of those working with a disability at MEH and to review staff survey and WDES results with qualitative data.</a:t>
            </a:r>
          </a:p>
          <a:p>
            <a:pPr marL="342900" indent="-342900">
              <a:buFont typeface="Arial" panose="020B0604020202020204" pitchFamily="34" charset="0"/>
              <a:buChar char="•"/>
            </a:pPr>
            <a:endParaRPr lang="en-US" b="0" i="0" u="none" strike="noStrike" baseline="0" dirty="0">
              <a:solidFill>
                <a:srgbClr val="000000"/>
              </a:solidFill>
            </a:endParaRPr>
          </a:p>
          <a:p>
            <a:endParaRPr lang="en-GB" b="0" i="0" u="none" strike="noStrike" baseline="0" dirty="0">
              <a:solidFill>
                <a:srgbClr val="000000"/>
              </a:solidFill>
            </a:endParaRPr>
          </a:p>
          <a:p>
            <a:r>
              <a:rPr lang="en-GB" b="1" i="0" u="none" strike="noStrike" baseline="0" dirty="0">
                <a:solidFill>
                  <a:srgbClr val="000000"/>
                </a:solidFill>
              </a:rPr>
              <a:t>Indicator 10 – Board representation</a:t>
            </a:r>
            <a:endParaRPr lang="en-GB" b="0" i="0" u="none" strike="noStrike" baseline="0" dirty="0">
              <a:solidFill>
                <a:srgbClr val="000000"/>
              </a:solidFill>
            </a:endParaRPr>
          </a:p>
          <a:p>
            <a:pPr marL="342900" indent="-342900">
              <a:buFont typeface="Arial" panose="020B0604020202020204" pitchFamily="34" charset="0"/>
              <a:buChar char="•"/>
            </a:pPr>
            <a:r>
              <a:rPr lang="en-US" b="0" i="0" u="none" strike="noStrike" baseline="0" dirty="0">
                <a:solidFill>
                  <a:srgbClr val="000000"/>
                </a:solidFill>
              </a:rPr>
              <a:t>This has not improved compared to last year. Our representation here has not improved. The </a:t>
            </a:r>
            <a:r>
              <a:rPr lang="en-US" b="0" dirty="0">
                <a:solidFill>
                  <a:srgbClr val="000000"/>
                </a:solidFill>
              </a:rPr>
              <a:t>Fair Opportunities for All workstream have commenced initial work on this taking a diagnostic approach.</a:t>
            </a:r>
            <a:endParaRPr lang="en-US" b="0" i="0" u="none" strike="noStrike" baseline="0" dirty="0">
              <a:solidFill>
                <a:srgbClr val="000000"/>
              </a:solidFill>
            </a:endParaRPr>
          </a:p>
          <a:p>
            <a:endParaRPr lang="en-GB" dirty="0"/>
          </a:p>
        </p:txBody>
      </p:sp>
    </p:spTree>
    <p:extLst>
      <p:ext uri="{BB962C8B-B14F-4D97-AF65-F5344CB8AC3E}">
        <p14:creationId xmlns:p14="http://schemas.microsoft.com/office/powerpoint/2010/main" val="1944500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ctrTitle"/>
          </p:nvPr>
        </p:nvSpPr>
        <p:spPr>
          <a:xfrm>
            <a:off x="515938" y="2791352"/>
            <a:ext cx="8863567" cy="1711325"/>
          </a:xfrm>
        </p:spPr>
        <p:txBody>
          <a:bodyPr>
            <a:normAutofit/>
          </a:bodyPr>
          <a:lstStyle/>
          <a:p>
            <a:r>
              <a:rPr lang="en-GB" sz="4000" dirty="0">
                <a:solidFill>
                  <a:schemeClr val="accent1">
                    <a:lumMod val="75000"/>
                  </a:schemeClr>
                </a:solidFill>
                <a:latin typeface="Calibri" panose="020F0502020204030204" pitchFamily="34" charset="0"/>
                <a:cs typeface="Calibri" panose="020F0502020204030204" pitchFamily="34" charset="0"/>
              </a:rPr>
              <a:t>23/24 WRES and WDES Action Plan </a:t>
            </a:r>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509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9" y="-244"/>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Action Plan – WDES/WDES 2023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2094121"/>
              </p:ext>
            </p:extLst>
          </p:nvPr>
        </p:nvGraphicFramePr>
        <p:xfrm>
          <a:off x="142014" y="457294"/>
          <a:ext cx="11967129" cy="6394674"/>
        </p:xfrm>
        <a:graphic>
          <a:graphicData uri="http://schemas.openxmlformats.org/drawingml/2006/table">
            <a:tbl>
              <a:tblPr firstRow="1" bandRow="1">
                <a:tableStyleId>{5C22544A-7EE6-4342-B048-85BDC9FD1C3A}</a:tableStyleId>
              </a:tblPr>
              <a:tblGrid>
                <a:gridCol w="1634432">
                  <a:extLst>
                    <a:ext uri="{9D8B030D-6E8A-4147-A177-3AD203B41FA5}">
                      <a16:colId xmlns:a16="http://schemas.microsoft.com/office/drawing/2014/main" val="2172026703"/>
                    </a:ext>
                  </a:extLst>
                </a:gridCol>
                <a:gridCol w="3062388">
                  <a:extLst>
                    <a:ext uri="{9D8B030D-6E8A-4147-A177-3AD203B41FA5}">
                      <a16:colId xmlns:a16="http://schemas.microsoft.com/office/drawing/2014/main" val="4153143955"/>
                    </a:ext>
                  </a:extLst>
                </a:gridCol>
                <a:gridCol w="1730642">
                  <a:extLst>
                    <a:ext uri="{9D8B030D-6E8A-4147-A177-3AD203B41FA5}">
                      <a16:colId xmlns:a16="http://schemas.microsoft.com/office/drawing/2014/main" val="2735964472"/>
                    </a:ext>
                  </a:extLst>
                </a:gridCol>
                <a:gridCol w="3409025">
                  <a:extLst>
                    <a:ext uri="{9D8B030D-6E8A-4147-A177-3AD203B41FA5}">
                      <a16:colId xmlns:a16="http://schemas.microsoft.com/office/drawing/2014/main" val="1230185682"/>
                    </a:ext>
                  </a:extLst>
                </a:gridCol>
                <a:gridCol w="2130642">
                  <a:extLst>
                    <a:ext uri="{9D8B030D-6E8A-4147-A177-3AD203B41FA5}">
                      <a16:colId xmlns:a16="http://schemas.microsoft.com/office/drawing/2014/main" val="3775251995"/>
                    </a:ext>
                  </a:extLst>
                </a:gridCol>
              </a:tblGrid>
              <a:tr h="392918">
                <a:tc>
                  <a:txBody>
                    <a:bodyPr/>
                    <a:lstStyle/>
                    <a:p>
                      <a:r>
                        <a:rPr lang="en-GB" dirty="0"/>
                        <a:t>Indicator</a:t>
                      </a:r>
                      <a:endParaRPr lang="en-GB" dirty="0">
                        <a:latin typeface="Calibri" panose="020F0502020204030204" pitchFamily="34" charset="0"/>
                        <a:cs typeface="Calibri" panose="020F0502020204030204" pitchFamily="34" charset="0"/>
                      </a:endParaRPr>
                    </a:p>
                  </a:txBody>
                  <a:tcPr/>
                </a:tc>
                <a:tc>
                  <a:txBody>
                    <a:bodyPr/>
                    <a:lstStyle/>
                    <a:p>
                      <a:r>
                        <a:rPr lang="en-GB" dirty="0"/>
                        <a:t>Action</a:t>
                      </a:r>
                      <a:endParaRPr lang="en-GB" dirty="0">
                        <a:latin typeface="Calibri" panose="020F0502020204030204" pitchFamily="34" charset="0"/>
                        <a:cs typeface="Calibri" panose="020F0502020204030204" pitchFamily="34" charset="0"/>
                      </a:endParaRPr>
                    </a:p>
                  </a:txBody>
                  <a:tcPr/>
                </a:tc>
                <a:tc>
                  <a:txBody>
                    <a:bodyPr/>
                    <a:lstStyle/>
                    <a:p>
                      <a:r>
                        <a:rPr lang="en-GB" dirty="0">
                          <a:latin typeface="Calibri" panose="020F0502020204030204" pitchFamily="34" charset="0"/>
                          <a:cs typeface="Calibri" panose="020F0502020204030204" pitchFamily="34" charset="0"/>
                        </a:rPr>
                        <a:t>Proposed end date</a:t>
                      </a:r>
                    </a:p>
                  </a:txBody>
                  <a:tcPr/>
                </a:tc>
                <a:tc>
                  <a:txBody>
                    <a:bodyPr/>
                    <a:lstStyle/>
                    <a:p>
                      <a:r>
                        <a:rPr lang="en-GB" dirty="0"/>
                        <a:t>Ongoing/Completed</a:t>
                      </a:r>
                      <a:endParaRPr lang="en-GB" dirty="0">
                        <a:latin typeface="Calibri" panose="020F0502020204030204" pitchFamily="34" charset="0"/>
                        <a:cs typeface="Calibri" panose="020F0502020204030204" pitchFamily="34" charset="0"/>
                      </a:endParaRPr>
                    </a:p>
                  </a:txBody>
                  <a:tcPr/>
                </a:tc>
                <a:tc>
                  <a:txBody>
                    <a:bodyPr/>
                    <a:lstStyle/>
                    <a:p>
                      <a:r>
                        <a:rPr lang="en-GB" dirty="0"/>
                        <a:t>Progress</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3811836"/>
                  </a:ext>
                </a:extLst>
              </a:tr>
              <a:tr h="624610">
                <a:tc>
                  <a:txBody>
                    <a:bodyPr/>
                    <a:lstStyle/>
                    <a:p>
                      <a:r>
                        <a:rPr lang="en-GB" sz="1000" dirty="0"/>
                        <a:t>WDES - Indicator 1</a:t>
                      </a:r>
                      <a:endParaRPr lang="en-GB" sz="1000" dirty="0">
                        <a:latin typeface="+mn-lt"/>
                        <a:cs typeface="Calibri" panose="020F0502020204030204" pitchFamily="34" charset="0"/>
                      </a:endParaRPr>
                    </a:p>
                  </a:txBody>
                  <a:tcPr/>
                </a:tc>
                <a:tc>
                  <a:txBody>
                    <a:bodyPr/>
                    <a:lstStyle/>
                    <a:p>
                      <a:r>
                        <a:rPr lang="en-US" sz="1000" dirty="0"/>
                        <a:t>Deliver a campaign to encourage colleagues to declare their disabilities and improve colleagues’ confidence in reporting</a:t>
                      </a:r>
                      <a:endParaRPr lang="en-GB" sz="1000" dirty="0">
                        <a:latin typeface="+mn-lt"/>
                        <a:cs typeface="Calibri" panose="020F0502020204030204" pitchFamily="34" charset="0"/>
                      </a:endParaRPr>
                    </a:p>
                  </a:txBody>
                  <a:tcPr/>
                </a:tc>
                <a:tc>
                  <a:txBody>
                    <a:bodyPr/>
                    <a:lstStyle/>
                    <a:p>
                      <a:r>
                        <a:rPr lang="en-GB" sz="1000" dirty="0"/>
                        <a:t>December  2024</a:t>
                      </a:r>
                      <a:endParaRPr lang="en-GB" sz="1000" dirty="0">
                        <a:latin typeface="+mn-lt"/>
                        <a:cs typeface="Calibri" panose="020F0502020204030204" pitchFamily="34" charset="0"/>
                      </a:endParaRPr>
                    </a:p>
                  </a:txBody>
                  <a:tcPr/>
                </a:tc>
                <a:tc>
                  <a:txBody>
                    <a:bodyPr/>
                    <a:lstStyle/>
                    <a:p>
                      <a:r>
                        <a:rPr lang="en-GB" sz="1000" dirty="0"/>
                        <a:t>Ongoing as part of the new EDI programme (Data Driven Change Workstream) – planning end date Dec 2024  </a:t>
                      </a:r>
                      <a:endParaRPr lang="en-GB" sz="1000" dirty="0">
                        <a:latin typeface="+mn-lt"/>
                        <a:cs typeface="Calibri" panose="020F0502020204030204" pitchFamily="34" charset="0"/>
                      </a:endParaRPr>
                    </a:p>
                  </a:txBody>
                  <a:tcPr/>
                </a:tc>
                <a:tc>
                  <a:txBody>
                    <a:bodyPr/>
                    <a:lstStyle/>
                    <a:p>
                      <a:r>
                        <a:rPr lang="en-GB" sz="1000" dirty="0"/>
                        <a:t>75%</a:t>
                      </a:r>
                      <a:endParaRPr lang="en-GB" sz="1000" dirty="0">
                        <a:latin typeface="+mn-lt"/>
                        <a:cs typeface="Calibri" panose="020F0502020204030204" pitchFamily="34" charset="0"/>
                      </a:endParaRPr>
                    </a:p>
                  </a:txBody>
                  <a:tcPr/>
                </a:tc>
                <a:extLst>
                  <a:ext uri="{0D108BD9-81ED-4DB2-BD59-A6C34878D82A}">
                    <a16:rowId xmlns:a16="http://schemas.microsoft.com/office/drawing/2014/main" val="355978310"/>
                  </a:ext>
                </a:extLst>
              </a:tr>
              <a:tr h="6246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WDES - Indicator 5</a:t>
                      </a:r>
                    </a:p>
                    <a:p>
                      <a:endParaRPr lang="en-GB" sz="1000" dirty="0">
                        <a:latin typeface="+mn-lt"/>
                        <a:cs typeface="Calibri" panose="020F0502020204030204" pitchFamily="34" charset="0"/>
                      </a:endParaRPr>
                    </a:p>
                  </a:txBody>
                  <a:tcPr/>
                </a:tc>
                <a:tc>
                  <a:txBody>
                    <a:bodyPr/>
                    <a:lstStyle/>
                    <a:p>
                      <a:r>
                        <a:rPr lang="en-US" sz="1000" dirty="0"/>
                        <a:t>Conclude and evaluate Leadership Academy Programme and determine funding for future cohorts</a:t>
                      </a:r>
                      <a:endParaRPr lang="en-GB" sz="1000" dirty="0">
                        <a:latin typeface="+mn-lt"/>
                        <a:cs typeface="Calibri" panose="020F0502020204030204" pitchFamily="34" charset="0"/>
                      </a:endParaRPr>
                    </a:p>
                  </a:txBody>
                  <a:tcPr/>
                </a:tc>
                <a:tc>
                  <a:txBody>
                    <a:bodyPr/>
                    <a:lstStyle/>
                    <a:p>
                      <a:r>
                        <a:rPr lang="en-GB" sz="1000" dirty="0"/>
                        <a:t>January 2024</a:t>
                      </a:r>
                      <a:endParaRPr lang="en-GB" sz="1000" dirty="0">
                        <a:latin typeface="+mn-lt"/>
                        <a:cs typeface="Calibri" panose="020F0502020204030204" pitchFamily="34" charset="0"/>
                      </a:endParaRPr>
                    </a:p>
                  </a:txBody>
                  <a:tcPr/>
                </a:tc>
                <a:tc>
                  <a:txBody>
                    <a:bodyPr/>
                    <a:lstStyle/>
                    <a:p>
                      <a:r>
                        <a:rPr lang="en-GB" sz="1000" dirty="0"/>
                        <a:t>Cohort 1 completed – Evaluation and lessons learnt on the programme done preparing for new cohort (process of getting the funding) </a:t>
                      </a:r>
                      <a:endParaRPr lang="en-GB" sz="1000" dirty="0">
                        <a:latin typeface="+mn-lt"/>
                        <a:cs typeface="Calibri" panose="020F0502020204030204" pitchFamily="34" charset="0"/>
                      </a:endParaRPr>
                    </a:p>
                  </a:txBody>
                  <a:tcPr/>
                </a:tc>
                <a:tc>
                  <a:txBody>
                    <a:bodyPr/>
                    <a:lstStyle/>
                    <a:p>
                      <a:r>
                        <a:rPr lang="en-GB" sz="1000" dirty="0"/>
                        <a:t>100%</a:t>
                      </a:r>
                      <a:endParaRPr lang="en-GB" sz="1000" dirty="0">
                        <a:latin typeface="+mn-lt"/>
                        <a:cs typeface="Calibri" panose="020F0502020204030204" pitchFamily="34" charset="0"/>
                      </a:endParaRPr>
                    </a:p>
                  </a:txBody>
                  <a:tcPr/>
                </a:tc>
                <a:extLst>
                  <a:ext uri="{0D108BD9-81ED-4DB2-BD59-A6C34878D82A}">
                    <a16:rowId xmlns:a16="http://schemas.microsoft.com/office/drawing/2014/main" val="2972046587"/>
                  </a:ext>
                </a:extLst>
              </a:tr>
              <a:tr h="745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WDES - Indicator 8</a:t>
                      </a:r>
                    </a:p>
                    <a:p>
                      <a:endParaRPr lang="en-GB" sz="1000" dirty="0">
                        <a:latin typeface="+mn-lt"/>
                        <a:cs typeface="Calibri" panose="020F0502020204030204" pitchFamily="34" charset="0"/>
                      </a:endParaRPr>
                    </a:p>
                  </a:txBody>
                  <a:tcPr/>
                </a:tc>
                <a:tc>
                  <a:txBody>
                    <a:bodyPr/>
                    <a:lstStyle/>
                    <a:p>
                      <a:r>
                        <a:rPr lang="en-US" sz="1000" dirty="0"/>
                        <a:t>Embed Reasonable Adjustments guidance, including introduction of health passports, consideration of central funding for adjustments and manager education</a:t>
                      </a:r>
                      <a:endParaRPr lang="en-GB" sz="1000" dirty="0">
                        <a:latin typeface="+mn-lt"/>
                        <a:cs typeface="Calibri" panose="020F0502020204030204" pitchFamily="34" charset="0"/>
                      </a:endParaRPr>
                    </a:p>
                  </a:txBody>
                  <a:tcPr/>
                </a:tc>
                <a:tc>
                  <a:txBody>
                    <a:bodyPr/>
                    <a:lstStyle/>
                    <a:p>
                      <a:r>
                        <a:rPr lang="en-GB" sz="1000" dirty="0"/>
                        <a:t>December  2024</a:t>
                      </a:r>
                      <a:endParaRPr lang="en-GB" sz="1000" dirty="0">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Reasonable Adjustments guidance established and manager education sessions completed. Ongoing work for health passports and central funding – planning end date Mar 2024     </a:t>
                      </a:r>
                      <a:endParaRPr lang="en-GB" sz="1000" dirty="0">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50%</a:t>
                      </a:r>
                      <a:endParaRPr lang="en-GB" sz="1000" dirty="0">
                        <a:latin typeface="+mn-lt"/>
                        <a:cs typeface="Calibri" panose="020F0502020204030204" pitchFamily="34" charset="0"/>
                      </a:endParaRPr>
                    </a:p>
                  </a:txBody>
                  <a:tcPr/>
                </a:tc>
                <a:extLst>
                  <a:ext uri="{0D108BD9-81ED-4DB2-BD59-A6C34878D82A}">
                    <a16:rowId xmlns:a16="http://schemas.microsoft.com/office/drawing/2014/main" val="150689398"/>
                  </a:ext>
                </a:extLst>
              </a:tr>
              <a:tr h="689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WRES - Indicators 5, 6 and 8 </a:t>
                      </a:r>
                    </a:p>
                    <a:p>
                      <a:endParaRPr lang="en-GB" sz="1000" dirty="0">
                        <a:latin typeface="+mn-lt"/>
                        <a:cs typeface="Calibri" panose="020F0502020204030204" pitchFamily="34" charset="0"/>
                      </a:endParaRPr>
                    </a:p>
                  </a:txBody>
                  <a:tcPr/>
                </a:tc>
                <a:tc>
                  <a:txBody>
                    <a:bodyPr/>
                    <a:lstStyle/>
                    <a:p>
                      <a:r>
                        <a:rPr lang="en-US" sz="1000" dirty="0"/>
                        <a:t>Develop an understanding of race, racism and anti-racism with a view to formally committing to becoming an Anti Racist organisation, underpinned by a strategy to deliver on this commitment</a:t>
                      </a:r>
                      <a:endParaRPr lang="en-GB" sz="1000" dirty="0">
                        <a:latin typeface="+mn-lt"/>
                        <a:cs typeface="Calibri" panose="020F0502020204030204" pitchFamily="34" charset="0"/>
                      </a:endParaRPr>
                    </a:p>
                  </a:txBody>
                  <a:tcPr/>
                </a:tc>
                <a:tc>
                  <a:txBody>
                    <a:bodyPr/>
                    <a:lstStyle/>
                    <a:p>
                      <a:r>
                        <a:rPr lang="en-GB" sz="1000" dirty="0"/>
                        <a:t>May  2025</a:t>
                      </a:r>
                      <a:endParaRPr lang="en-GB" sz="1000" dirty="0">
                        <a:latin typeface="+mn-lt"/>
                        <a:cs typeface="Calibri" panose="020F0502020204030204" pitchFamily="34" charset="0"/>
                      </a:endParaRPr>
                    </a:p>
                  </a:txBody>
                  <a:tcPr/>
                </a:tc>
                <a:tc>
                  <a:txBody>
                    <a:bodyPr/>
                    <a:lstStyle/>
                    <a:p>
                      <a:r>
                        <a:rPr lang="en-GB" sz="1000" dirty="0"/>
                        <a:t>Signed up the Unison Anti-Racism Charter. Mapping the pledges with EDI programme. This forms part of Leadership and Culture Workstream. </a:t>
                      </a:r>
                    </a:p>
                    <a:p>
                      <a:endParaRPr lang="en-GB" sz="1000" dirty="0">
                        <a:latin typeface="+mn-lt"/>
                        <a:cs typeface="Calibri" panose="020F0502020204030204" pitchFamily="34" charset="0"/>
                      </a:endParaRPr>
                    </a:p>
                  </a:txBody>
                  <a:tcPr/>
                </a:tc>
                <a:tc>
                  <a:txBody>
                    <a:bodyPr/>
                    <a:lstStyle/>
                    <a:p>
                      <a:r>
                        <a:rPr lang="en-GB" sz="1000" dirty="0"/>
                        <a:t>30%</a:t>
                      </a:r>
                      <a:endParaRPr lang="en-GB" sz="1000" dirty="0">
                        <a:latin typeface="+mn-lt"/>
                        <a:cs typeface="Calibri" panose="020F0502020204030204" pitchFamily="34" charset="0"/>
                      </a:endParaRPr>
                    </a:p>
                  </a:txBody>
                  <a:tcPr/>
                </a:tc>
                <a:extLst>
                  <a:ext uri="{0D108BD9-81ED-4DB2-BD59-A6C34878D82A}">
                    <a16:rowId xmlns:a16="http://schemas.microsoft.com/office/drawing/2014/main" val="601813491"/>
                  </a:ext>
                </a:extLst>
              </a:tr>
              <a:tr h="803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WRES - Indicator 7</a:t>
                      </a:r>
                    </a:p>
                    <a:p>
                      <a:endParaRPr lang="en-GB" sz="1000" dirty="0">
                        <a:latin typeface="+mn-lt"/>
                        <a:cs typeface="Calibri" panose="020F0502020204030204" pitchFamily="34" charset="0"/>
                      </a:endParaRPr>
                    </a:p>
                  </a:txBody>
                  <a:tcPr/>
                </a:tc>
                <a:tc>
                  <a:txBody>
                    <a:bodyPr/>
                    <a:lstStyle/>
                    <a:p>
                      <a:r>
                        <a:rPr lang="en-US" sz="1000" dirty="0"/>
                        <a:t>Launch Career Sponsorship programme and evaluate pilot for Black, Asian and Minority Ethnic colleagues.</a:t>
                      </a:r>
                      <a:endParaRPr lang="en-GB" sz="1000" dirty="0">
                        <a:latin typeface="+mn-lt"/>
                        <a:cs typeface="Calibri" panose="020F0502020204030204" pitchFamily="34" charset="0"/>
                      </a:endParaRPr>
                    </a:p>
                  </a:txBody>
                  <a:tcPr/>
                </a:tc>
                <a:tc>
                  <a:txBody>
                    <a:bodyPr/>
                    <a:lstStyle/>
                    <a:p>
                      <a:endParaRPr lang="en-GB" sz="1000" dirty="0"/>
                    </a:p>
                    <a:p>
                      <a:r>
                        <a:rPr lang="en-GB" sz="1000" dirty="0"/>
                        <a:t>July 2025</a:t>
                      </a:r>
                      <a:endParaRPr lang="en-GB" sz="1000" dirty="0">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Cohort 1 completed – Evaluation and lessons learnt on the programme done and preparing for a new cohort. Some colleagues were promoted due to this programme. </a:t>
                      </a:r>
                    </a:p>
                    <a:p>
                      <a:endParaRPr lang="en-GB" sz="1000" dirty="0">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100%</a:t>
                      </a:r>
                    </a:p>
                    <a:p>
                      <a:endParaRPr lang="en-GB" sz="1000" dirty="0">
                        <a:latin typeface="+mn-lt"/>
                        <a:cs typeface="Calibri" panose="020F0502020204030204" pitchFamily="34" charset="0"/>
                      </a:endParaRPr>
                    </a:p>
                  </a:txBody>
                  <a:tcPr/>
                </a:tc>
                <a:extLst>
                  <a:ext uri="{0D108BD9-81ED-4DB2-BD59-A6C34878D82A}">
                    <a16:rowId xmlns:a16="http://schemas.microsoft.com/office/drawing/2014/main" val="4083589912"/>
                  </a:ext>
                </a:extLst>
              </a:tr>
              <a:tr h="6246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WDES - Indicator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WRES - Indicator 2</a:t>
                      </a:r>
                      <a:endParaRPr lang="en-GB" sz="1000" kern="1200" dirty="0">
                        <a:solidFill>
                          <a:schemeClr val="dk1"/>
                        </a:solidFill>
                        <a:latin typeface="+mn-lt"/>
                        <a:ea typeface="+mn-ea"/>
                        <a:cs typeface="Calibri" panose="020F0502020204030204" pitchFamily="34" charset="0"/>
                      </a:endParaRPr>
                    </a:p>
                  </a:txBody>
                  <a:tcPr/>
                </a:tc>
                <a:tc>
                  <a:txBody>
                    <a:bodyPr/>
                    <a:lstStyle/>
                    <a:p>
                      <a:r>
                        <a:rPr lang="en-US" sz="1000" dirty="0"/>
                        <a:t>Launch revised Recruitment and Selection Policy, implementing inclusive recruitment practices</a:t>
                      </a:r>
                      <a:endParaRPr lang="en-GB" sz="1000" dirty="0">
                        <a:latin typeface="+mn-lt"/>
                        <a:cs typeface="Calibri" panose="020F0502020204030204" pitchFamily="34" charset="0"/>
                      </a:endParaRPr>
                    </a:p>
                  </a:txBody>
                  <a:tcPr/>
                </a:tc>
                <a:tc>
                  <a:txBody>
                    <a:bodyPr/>
                    <a:lstStyle/>
                    <a:p>
                      <a:r>
                        <a:rPr lang="en-GB" sz="1000" dirty="0"/>
                        <a:t>December  2024</a:t>
                      </a:r>
                      <a:endParaRPr lang="en-GB" sz="1000" dirty="0">
                        <a:latin typeface="+mn-lt"/>
                        <a:cs typeface="Calibri" panose="020F0502020204030204" pitchFamily="34" charset="0"/>
                      </a:endParaRPr>
                    </a:p>
                  </a:txBody>
                  <a:tcPr/>
                </a:tc>
                <a:tc>
                  <a:txBody>
                    <a:bodyPr/>
                    <a:lstStyle/>
                    <a:p>
                      <a:r>
                        <a:rPr lang="en-GB" sz="1000" dirty="0"/>
                        <a:t>Ongoing – Recruitment and Selection policy revised, but further review of the fairness and inclusiveness of recruitment practices been carried out under  the EDI programme ‘Fair Opportunities for All’ workstream.</a:t>
                      </a:r>
                      <a:endParaRPr lang="en-GB" sz="1000" dirty="0">
                        <a:latin typeface="+mn-lt"/>
                        <a:cs typeface="Calibri" panose="020F0502020204030204" pitchFamily="34" charset="0"/>
                      </a:endParaRPr>
                    </a:p>
                  </a:txBody>
                  <a:tcPr/>
                </a:tc>
                <a:tc>
                  <a:txBody>
                    <a:bodyPr/>
                    <a:lstStyle/>
                    <a:p>
                      <a:r>
                        <a:rPr lang="en-GB" sz="1000" dirty="0"/>
                        <a:t>50%</a:t>
                      </a:r>
                      <a:endParaRPr lang="en-GB" sz="1000" dirty="0">
                        <a:latin typeface="+mn-lt"/>
                        <a:cs typeface="Calibri" panose="020F0502020204030204" pitchFamily="34" charset="0"/>
                      </a:endParaRPr>
                    </a:p>
                  </a:txBody>
                  <a:tcPr/>
                </a:tc>
                <a:extLst>
                  <a:ext uri="{0D108BD9-81ED-4DB2-BD59-A6C34878D82A}">
                    <a16:rowId xmlns:a16="http://schemas.microsoft.com/office/drawing/2014/main" val="3137074276"/>
                  </a:ext>
                </a:extLst>
              </a:tr>
              <a:tr h="745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WDES - Indicators 4a and 4b</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WRES - Indicators 5 and 6 </a:t>
                      </a:r>
                    </a:p>
                    <a:p>
                      <a:endParaRPr lang="en-GB" sz="1000" dirty="0">
                        <a:latin typeface="+mn-lt"/>
                        <a:cs typeface="Calibri" panose="020F0502020204030204" pitchFamily="34" charset="0"/>
                      </a:endParaRPr>
                    </a:p>
                  </a:txBody>
                  <a:tcPr/>
                </a:tc>
                <a:tc>
                  <a:txBody>
                    <a:bodyPr/>
                    <a:lstStyle/>
                    <a:p>
                      <a:r>
                        <a:rPr lang="en-US" sz="1000" dirty="0"/>
                        <a:t>Roll out Active Bystander training</a:t>
                      </a:r>
                      <a:endParaRPr lang="en-GB" sz="1000" dirty="0">
                        <a:latin typeface="+mn-lt"/>
                        <a:cs typeface="Calibri" panose="020F0502020204030204" pitchFamily="34" charset="0"/>
                      </a:endParaRPr>
                    </a:p>
                  </a:txBody>
                  <a:tcPr/>
                </a:tc>
                <a:tc>
                  <a:txBody>
                    <a:bodyPr/>
                    <a:lstStyle/>
                    <a:p>
                      <a:r>
                        <a:rPr lang="en-GB" sz="1000" dirty="0"/>
                        <a:t>August 2024</a:t>
                      </a:r>
                      <a:endParaRPr lang="en-GB" sz="1000" dirty="0">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697 staff members have been through the Active Bystander training and we are due to roll out an e-learning version of the training to improve access to the training. </a:t>
                      </a:r>
                      <a:r>
                        <a:rPr lang="en-GB" sz="1000" dirty="0">
                          <a:highlight>
                            <a:srgbClr val="FFFF00"/>
                          </a:highlight>
                        </a:rPr>
                        <a:t> </a:t>
                      </a:r>
                      <a:endParaRPr lang="en-GB" sz="1000" dirty="0">
                        <a:highlight>
                          <a:srgbClr val="FFFF00"/>
                        </a:highlight>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100%</a:t>
                      </a:r>
                      <a:endParaRPr lang="en-GB" sz="1000" dirty="0">
                        <a:latin typeface="+mn-lt"/>
                        <a:cs typeface="Calibri" panose="020F0502020204030204" pitchFamily="34" charset="0"/>
                      </a:endParaRPr>
                    </a:p>
                  </a:txBody>
                  <a:tcPr/>
                </a:tc>
                <a:extLst>
                  <a:ext uri="{0D108BD9-81ED-4DB2-BD59-A6C34878D82A}">
                    <a16:rowId xmlns:a16="http://schemas.microsoft.com/office/drawing/2014/main" val="3878721673"/>
                  </a:ext>
                </a:extLst>
              </a:tr>
              <a:tr h="681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WDES - Indicator 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rPr>
                        <a:t>WRES – Indicator 9 </a:t>
                      </a:r>
                      <a:endParaRPr lang="en-GB" sz="1000" kern="1200" dirty="0">
                        <a:solidFill>
                          <a:schemeClr val="dk1"/>
                        </a:solidFill>
                        <a:latin typeface="+mn-lt"/>
                        <a:ea typeface="+mn-ea"/>
                        <a:cs typeface="Calibri" panose="020F0502020204030204" pitchFamily="34" charset="0"/>
                      </a:endParaRPr>
                    </a:p>
                  </a:txBody>
                  <a:tcPr/>
                </a:tc>
                <a:tc>
                  <a:txBody>
                    <a:bodyPr/>
                    <a:lstStyle/>
                    <a:p>
                      <a:r>
                        <a:rPr lang="en-US" sz="1000" dirty="0"/>
                        <a:t>Actively ensure a diverse talent pipeline for the recruitment of new Board members, with a commitment to increasing Board diversity as a result.</a:t>
                      </a:r>
                      <a:endParaRPr lang="en-GB" sz="1000" dirty="0">
                        <a:latin typeface="+mn-lt"/>
                        <a:cs typeface="Calibri" panose="020F0502020204030204" pitchFamily="34" charset="0"/>
                      </a:endParaRPr>
                    </a:p>
                  </a:txBody>
                  <a:tcPr/>
                </a:tc>
                <a:tc>
                  <a:txBody>
                    <a:bodyPr/>
                    <a:lstStyle/>
                    <a:p>
                      <a:r>
                        <a:rPr lang="en-GB" sz="1000" dirty="0">
                          <a:latin typeface="+mn-lt"/>
                          <a:cs typeface="Calibri" panose="020F0502020204030204" pitchFamily="34" charset="0"/>
                        </a:rPr>
                        <a:t>December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Scoped as one of the actions for the EDI programme Fair Opportunities for All workstream to address. </a:t>
                      </a:r>
                    </a:p>
                    <a:p>
                      <a:endParaRPr lang="en-GB" sz="1000" dirty="0">
                        <a:latin typeface="+mn-lt"/>
                        <a:cs typeface="Calibri" panose="020F0502020204030204" pitchFamily="34" charset="0"/>
                      </a:endParaRPr>
                    </a:p>
                  </a:txBody>
                  <a:tcPr/>
                </a:tc>
                <a:tc>
                  <a:txBody>
                    <a:bodyPr/>
                    <a:lstStyle/>
                    <a:p>
                      <a:r>
                        <a:rPr lang="en-GB" sz="1000" dirty="0">
                          <a:latin typeface="+mn-lt"/>
                          <a:cs typeface="Calibri" panose="020F0502020204030204" pitchFamily="34" charset="0"/>
                        </a:rPr>
                        <a:t>Yet to commence</a:t>
                      </a:r>
                    </a:p>
                  </a:txBody>
                  <a:tcPr/>
                </a:tc>
                <a:extLst>
                  <a:ext uri="{0D108BD9-81ED-4DB2-BD59-A6C34878D82A}">
                    <a16:rowId xmlns:a16="http://schemas.microsoft.com/office/drawing/2014/main" val="4105772903"/>
                  </a:ext>
                </a:extLst>
              </a:tr>
            </a:tbl>
          </a:graphicData>
        </a:graphic>
      </p:graphicFrame>
    </p:spTree>
    <p:extLst>
      <p:ext uri="{BB962C8B-B14F-4D97-AF65-F5344CB8AC3E}">
        <p14:creationId xmlns:p14="http://schemas.microsoft.com/office/powerpoint/2010/main" val="3407733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8245D3B-F417-DD88-7AB5-2B2B7D53679A}"/>
              </a:ext>
            </a:extLst>
          </p:cNvPr>
          <p:cNvGraphicFramePr>
            <a:graphicFrameLocks noGrp="1"/>
          </p:cNvGraphicFramePr>
          <p:nvPr>
            <p:ph idx="1"/>
            <p:extLst>
              <p:ext uri="{D42A27DB-BD31-4B8C-83A1-F6EECF244321}">
                <p14:modId xmlns:p14="http://schemas.microsoft.com/office/powerpoint/2010/main" val="382590904"/>
              </p:ext>
            </p:extLst>
          </p:nvPr>
        </p:nvGraphicFramePr>
        <p:xfrm>
          <a:off x="142014" y="341886"/>
          <a:ext cx="11913860" cy="6213027"/>
        </p:xfrm>
        <a:graphic>
          <a:graphicData uri="http://schemas.openxmlformats.org/drawingml/2006/table">
            <a:tbl>
              <a:tblPr firstRow="1" bandRow="1">
                <a:tableStyleId>{5C22544A-7EE6-4342-B048-85BDC9FD1C3A}</a:tableStyleId>
              </a:tblPr>
              <a:tblGrid>
                <a:gridCol w="1661412">
                  <a:extLst>
                    <a:ext uri="{9D8B030D-6E8A-4147-A177-3AD203B41FA5}">
                      <a16:colId xmlns:a16="http://schemas.microsoft.com/office/drawing/2014/main" val="2172026703"/>
                    </a:ext>
                  </a:extLst>
                </a:gridCol>
                <a:gridCol w="3112942">
                  <a:extLst>
                    <a:ext uri="{9D8B030D-6E8A-4147-A177-3AD203B41FA5}">
                      <a16:colId xmlns:a16="http://schemas.microsoft.com/office/drawing/2014/main" val="4153143955"/>
                    </a:ext>
                  </a:extLst>
                </a:gridCol>
                <a:gridCol w="3309518">
                  <a:extLst>
                    <a:ext uri="{9D8B030D-6E8A-4147-A177-3AD203B41FA5}">
                      <a16:colId xmlns:a16="http://schemas.microsoft.com/office/drawing/2014/main" val="2735964472"/>
                    </a:ext>
                  </a:extLst>
                </a:gridCol>
                <a:gridCol w="1914994">
                  <a:extLst>
                    <a:ext uri="{9D8B030D-6E8A-4147-A177-3AD203B41FA5}">
                      <a16:colId xmlns:a16="http://schemas.microsoft.com/office/drawing/2014/main" val="1230185682"/>
                    </a:ext>
                  </a:extLst>
                </a:gridCol>
                <a:gridCol w="1914994">
                  <a:extLst>
                    <a:ext uri="{9D8B030D-6E8A-4147-A177-3AD203B41FA5}">
                      <a16:colId xmlns:a16="http://schemas.microsoft.com/office/drawing/2014/main" val="2068248836"/>
                    </a:ext>
                  </a:extLst>
                </a:gridCol>
              </a:tblGrid>
              <a:tr h="519244">
                <a:tc>
                  <a:txBody>
                    <a:bodyPr/>
                    <a:lstStyle/>
                    <a:p>
                      <a:r>
                        <a:rPr lang="en-GB" sz="1400" dirty="0"/>
                        <a:t>Indicator</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Actions – Under Leadership &amp; Culture workstream</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How will we measure the success?</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Proposed end date</a:t>
                      </a:r>
                    </a:p>
                  </a:txBody>
                  <a:tcPr/>
                </a:tc>
                <a:tc>
                  <a:txBody>
                    <a:bodyPr/>
                    <a:lstStyle/>
                    <a:p>
                      <a:r>
                        <a:rPr lang="en-GB" sz="1400" dirty="0"/>
                        <a:t>Ongoing/Completed</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3811836"/>
                  </a:ext>
                </a:extLst>
              </a:tr>
              <a:tr h="678326">
                <a:tc>
                  <a:txBody>
                    <a:bodyPr/>
                    <a:lstStyle/>
                    <a:p>
                      <a:pPr algn="l" fontAlgn="b"/>
                      <a:r>
                        <a:rPr lang="en-GB" sz="1100" b="0" i="0" u="none" strike="noStrike" dirty="0">
                          <a:solidFill>
                            <a:srgbClr val="000000"/>
                          </a:solidFill>
                          <a:effectLst/>
                          <a:latin typeface="Calibri" panose="020F0502020204030204" pitchFamily="34" charset="0"/>
                        </a:rPr>
                        <a:t>WRES 5, 6 and 8</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Unison anti-racism charter signed and launched trust-wide</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High level of awareness of racism and engagement with the charter among staff; feedback from staff on the impact of the charter. Adhering to all the pledges in the Charter.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May 2025</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Charter signed and launched July 2024/ongoing work on the pledges </a:t>
                      </a:r>
                    </a:p>
                  </a:txBody>
                  <a:tcPr marL="6350" marR="6350" marT="6350" marB="0" anchor="b"/>
                </a:tc>
                <a:extLst>
                  <a:ext uri="{0D108BD9-81ED-4DB2-BD59-A6C34878D82A}">
                    <a16:rowId xmlns:a16="http://schemas.microsoft.com/office/drawing/2014/main" val="355978310"/>
                  </a:ext>
                </a:extLst>
              </a:tr>
              <a:tr h="475798">
                <a:tc>
                  <a:txBody>
                    <a:bodyPr/>
                    <a:lstStyle/>
                    <a:p>
                      <a:pPr algn="l" fontAlgn="b"/>
                      <a:r>
                        <a:rPr lang="en-GB" sz="1100" b="0" i="0" u="none" strike="noStrike" dirty="0">
                          <a:solidFill>
                            <a:srgbClr val="000000"/>
                          </a:solidFill>
                          <a:effectLst/>
                          <a:latin typeface="Calibri" panose="020F0502020204030204" pitchFamily="34" charset="0"/>
                        </a:rPr>
                        <a:t>Indirectly linked to all WDES/WRES indicators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EDI Objectives for all executives agreed</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Executive’s  engagement with the staff networks, role modelling the EDI vision, and actively becoming allies.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July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Objectives agreed/execution in progress </a:t>
                      </a:r>
                    </a:p>
                  </a:txBody>
                  <a:tcPr marL="6350" marR="6350" marT="6350" marB="0" anchor="b"/>
                </a:tc>
                <a:extLst>
                  <a:ext uri="{0D108BD9-81ED-4DB2-BD59-A6C34878D82A}">
                    <a16:rowId xmlns:a16="http://schemas.microsoft.com/office/drawing/2014/main" val="2271118980"/>
                  </a:ext>
                </a:extLst>
              </a:tr>
              <a:tr h="510336">
                <a:tc>
                  <a:txBody>
                    <a:bodyPr/>
                    <a:lstStyle/>
                    <a:p>
                      <a:pPr algn="l" fontAlgn="b"/>
                      <a:r>
                        <a:rPr lang="en-GB" sz="1100" b="0" i="0" u="none" strike="noStrike" dirty="0">
                          <a:solidFill>
                            <a:srgbClr val="000000"/>
                          </a:solidFill>
                          <a:effectLst/>
                          <a:latin typeface="Calibri" panose="020F0502020204030204" pitchFamily="34" charset="0"/>
                        </a:rPr>
                        <a:t>Linked to all WDES/WRES indicators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EDI Vision Launched as part of June 2024 All staff briefing (Trust-Wide Engagement) – “Equity for All”</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Positive feedback from staff Survey and Pulse Survey; increased awareness and alignment with the EDI vision.</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July2024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EDI vision launch completed and gathering of feedback ongoing </a:t>
                      </a:r>
                    </a:p>
                  </a:txBody>
                  <a:tcPr marL="6350" marR="6350" marT="6350" marB="0" anchor="b"/>
                </a:tc>
                <a:extLst>
                  <a:ext uri="{0D108BD9-81ED-4DB2-BD59-A6C34878D82A}">
                    <a16:rowId xmlns:a16="http://schemas.microsoft.com/office/drawing/2014/main" val="2847394072"/>
                  </a:ext>
                </a:extLst>
              </a:tr>
              <a:tr h="534370">
                <a:tc>
                  <a:txBody>
                    <a:bodyPr/>
                    <a:lstStyle/>
                    <a:p>
                      <a:pPr algn="l" fontAlgn="b"/>
                      <a:r>
                        <a:rPr lang="en-GB" sz="1100" b="0" i="0" u="none" strike="noStrike" dirty="0">
                          <a:solidFill>
                            <a:srgbClr val="000000"/>
                          </a:solidFill>
                          <a:effectLst/>
                          <a:latin typeface="Calibri" panose="020F0502020204030204" pitchFamily="34" charset="0"/>
                        </a:rPr>
                        <a:t>WRES 5, 8</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BeMoor staff network’s proposed survey questions on racism and discrimination included in the July 2024 pulse survey questionnaire</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High response rate and actionable insights from the survey results; improvement in subsequent staff surveys.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July 2024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Completed</a:t>
                      </a:r>
                    </a:p>
                  </a:txBody>
                  <a:tcPr marL="6350" marR="6350" marT="6350" marB="0" anchor="b"/>
                </a:tc>
                <a:extLst>
                  <a:ext uri="{0D108BD9-81ED-4DB2-BD59-A6C34878D82A}">
                    <a16:rowId xmlns:a16="http://schemas.microsoft.com/office/drawing/2014/main" val="2972046587"/>
                  </a:ext>
                </a:extLst>
              </a:tr>
              <a:tr h="568073">
                <a:tc>
                  <a:txBody>
                    <a:bodyPr/>
                    <a:lstStyle/>
                    <a:p>
                      <a:pPr algn="l" fontAlgn="b"/>
                      <a:r>
                        <a:rPr lang="en-GB" sz="1100" b="0" i="0" u="none" strike="noStrike" dirty="0">
                          <a:solidFill>
                            <a:srgbClr val="000000"/>
                          </a:solidFill>
                          <a:effectLst/>
                          <a:latin typeface="Calibri" panose="020F0502020204030204" pitchFamily="34" charset="0"/>
                        </a:rPr>
                        <a:t>WRES 7, 8, WDES 9a, 9b</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Enhanced engagement support for Staff networks – they are part of the EDI steering committee for the Trust (From June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Increased participation in staff networks; improved engagement and representation in EDI steering committee decisions.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July 2024</a:t>
                      </a:r>
                    </a:p>
                  </a:txBody>
                  <a:tcPr marL="6350" marR="6350" marT="635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000000"/>
                          </a:solidFill>
                          <a:effectLst/>
                          <a:latin typeface="Calibri" panose="020F0502020204030204" pitchFamily="34" charset="0"/>
                        </a:rPr>
                        <a:t>Completed</a:t>
                      </a:r>
                    </a:p>
                  </a:txBody>
                  <a:tcPr marL="6350" marR="6350" marT="6350" marB="0" anchor="b"/>
                </a:tc>
                <a:extLst>
                  <a:ext uri="{0D108BD9-81ED-4DB2-BD59-A6C34878D82A}">
                    <a16:rowId xmlns:a16="http://schemas.microsoft.com/office/drawing/2014/main" val="150689398"/>
                  </a:ext>
                </a:extLst>
              </a:tr>
              <a:tr h="534370">
                <a:tc>
                  <a:txBody>
                    <a:bodyPr/>
                    <a:lstStyle/>
                    <a:p>
                      <a:pPr algn="l" fontAlgn="b"/>
                      <a:r>
                        <a:rPr lang="en-GB" sz="1100" b="0" i="0" u="none" strike="noStrike" dirty="0">
                          <a:solidFill>
                            <a:srgbClr val="000000"/>
                          </a:solidFill>
                          <a:effectLst/>
                          <a:latin typeface="Calibri" panose="020F0502020204030204" pitchFamily="34" charset="0"/>
                        </a:rPr>
                        <a:t>WRES 2, 3, 4, 5, 6, 7, 8</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Trust-Wide Anti-Racism training</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High staff engagement rates and positive feedback from participants; reduction in reported incidents of racism and discrimination.</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May 2025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601813491"/>
                  </a:ext>
                </a:extLst>
              </a:tr>
              <a:tr h="611741">
                <a:tc>
                  <a:txBody>
                    <a:bodyPr/>
                    <a:lstStyle/>
                    <a:p>
                      <a:pPr algn="l" fontAlgn="b"/>
                      <a:r>
                        <a:rPr lang="en-GB" sz="1100" b="0" i="0" u="none" strike="noStrike" dirty="0">
                          <a:solidFill>
                            <a:srgbClr val="000000"/>
                          </a:solidFill>
                          <a:effectLst/>
                          <a:latin typeface="Calibri" panose="020F0502020204030204" pitchFamily="34" charset="0"/>
                        </a:rPr>
                        <a:t>Indirectly linked to all WDES/WRES indicators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EDI coaching for executives (ongoing/next steps)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Executives demonstrate improved EDI leadership and role modelling of EDI vision; positive changes in staff feedback regarding leadership on EDI issues.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4083589912"/>
                  </a:ext>
                </a:extLst>
              </a:tr>
              <a:tr h="534370">
                <a:tc>
                  <a:txBody>
                    <a:bodyPr/>
                    <a:lstStyle/>
                    <a:p>
                      <a:pPr algn="l" fontAlgn="b"/>
                      <a:r>
                        <a:rPr lang="en-GB" sz="1100" b="0" i="0" u="none" strike="noStrike" dirty="0">
                          <a:solidFill>
                            <a:srgbClr val="000000"/>
                          </a:solidFill>
                          <a:effectLst/>
                          <a:latin typeface="Calibri" panose="020F0502020204030204" pitchFamily="34" charset="0"/>
                        </a:rPr>
                        <a:t>Indirectly linked to all WDES/WRES indicators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Trust-wide multi-channel communication campaign for the EDI programme (ongoing/next steps)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Increased awareness of the EDI programme across the trust; improved staff engagement and participation in EDI initiatives.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3137074276"/>
                  </a:ext>
                </a:extLst>
              </a:tr>
              <a:tr h="568073">
                <a:tc>
                  <a:txBody>
                    <a:bodyPr/>
                    <a:lstStyle/>
                    <a:p>
                      <a:pPr algn="l" fontAlgn="b"/>
                      <a:r>
                        <a:rPr lang="en-GB" sz="1100" b="0" i="0" u="none" strike="noStrike" dirty="0">
                          <a:solidFill>
                            <a:srgbClr val="000000"/>
                          </a:solidFill>
                          <a:effectLst/>
                          <a:latin typeface="Calibri" panose="020F0502020204030204" pitchFamily="34" charset="0"/>
                        </a:rPr>
                        <a:t>WRES 6, 7, 8, WDES 9a&amp;b</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Initial scoping and planning for execs and leaders floor walks to promote and drive new EDI vision (ongoing/next steps)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Executives and leaders conduct floor walks, resulting in direct feedback from staff; increased visibility and support for the EDI vision.</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3878721673"/>
                  </a:ext>
                </a:extLst>
              </a:tr>
              <a:tr h="678326">
                <a:tc>
                  <a:txBody>
                    <a:bodyPr/>
                    <a:lstStyle/>
                    <a:p>
                      <a:pPr algn="l" fontAlgn="b"/>
                      <a:r>
                        <a:rPr lang="en-GB" sz="1100" b="0" i="0" u="none" strike="noStrike" dirty="0">
                          <a:solidFill>
                            <a:srgbClr val="000000"/>
                          </a:solidFill>
                          <a:effectLst/>
                          <a:latin typeface="Calibri" panose="020F0502020204030204" pitchFamily="34" charset="0"/>
                        </a:rPr>
                        <a:t>WRES 3, 4, 5, 6, 7, 8, WDES 3, 4a, 4b</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Microaggressions, and unconscious bias training</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High attendance and engagement in sessions; reduction in employee relations cases related to microaggressions and bias.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May 2025</a:t>
                      </a:r>
                    </a:p>
                  </a:txBody>
                  <a:tcPr marL="6350" marR="6350" marT="635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000000"/>
                          </a:solidFill>
                          <a:effectLst/>
                          <a:latin typeface="Calibri" panose="020F0502020204030204" pitchFamily="34" charset="0"/>
                        </a:rPr>
                        <a:t>Yet to commence</a:t>
                      </a:r>
                    </a:p>
                  </a:txBody>
                  <a:tcPr marL="6350" marR="6350" marT="6350" marB="0" anchor="b"/>
                </a:tc>
                <a:extLst>
                  <a:ext uri="{0D108BD9-81ED-4DB2-BD59-A6C34878D82A}">
                    <a16:rowId xmlns:a16="http://schemas.microsoft.com/office/drawing/2014/main" val="4105772903"/>
                  </a:ext>
                </a:extLst>
              </a:tr>
            </a:tbl>
          </a:graphicData>
        </a:graphic>
      </p:graphicFrame>
      <p:sp>
        <p:nvSpPr>
          <p:cNvPr id="5" name="TextBox 4">
            <a:extLst>
              <a:ext uri="{FF2B5EF4-FFF2-40B4-BE49-F238E27FC236}">
                <a16:creationId xmlns:a16="http://schemas.microsoft.com/office/drawing/2014/main" id="{4838C798-2C95-6552-A9C9-C65B7D453A3B}"/>
              </a:ext>
            </a:extLst>
          </p:cNvPr>
          <p:cNvSpPr txBox="1"/>
          <p:nvPr/>
        </p:nvSpPr>
        <p:spPr>
          <a:xfrm>
            <a:off x="201169" y="-244"/>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Proposed Action Plan – WDES/WDES 2024</a:t>
            </a:r>
          </a:p>
        </p:txBody>
      </p:sp>
    </p:spTree>
    <p:extLst>
      <p:ext uri="{BB962C8B-B14F-4D97-AF65-F5344CB8AC3E}">
        <p14:creationId xmlns:p14="http://schemas.microsoft.com/office/powerpoint/2010/main" val="3726859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8245D3B-F417-DD88-7AB5-2B2B7D53679A}"/>
              </a:ext>
            </a:extLst>
          </p:cNvPr>
          <p:cNvGraphicFramePr>
            <a:graphicFrameLocks noGrp="1"/>
          </p:cNvGraphicFramePr>
          <p:nvPr>
            <p:ph idx="1"/>
            <p:extLst>
              <p:ext uri="{D42A27DB-BD31-4B8C-83A1-F6EECF244321}">
                <p14:modId xmlns:p14="http://schemas.microsoft.com/office/powerpoint/2010/main" val="2539051315"/>
              </p:ext>
            </p:extLst>
          </p:nvPr>
        </p:nvGraphicFramePr>
        <p:xfrm>
          <a:off x="119864" y="684051"/>
          <a:ext cx="11952272" cy="4580407"/>
        </p:xfrm>
        <a:graphic>
          <a:graphicData uri="http://schemas.openxmlformats.org/drawingml/2006/table">
            <a:tbl>
              <a:tblPr firstRow="1" bandRow="1">
                <a:tableStyleId>{5C22544A-7EE6-4342-B048-85BDC9FD1C3A}</a:tableStyleId>
              </a:tblPr>
              <a:tblGrid>
                <a:gridCol w="1666769">
                  <a:extLst>
                    <a:ext uri="{9D8B030D-6E8A-4147-A177-3AD203B41FA5}">
                      <a16:colId xmlns:a16="http://schemas.microsoft.com/office/drawing/2014/main" val="2172026703"/>
                    </a:ext>
                  </a:extLst>
                </a:gridCol>
                <a:gridCol w="3309150">
                  <a:extLst>
                    <a:ext uri="{9D8B030D-6E8A-4147-A177-3AD203B41FA5}">
                      <a16:colId xmlns:a16="http://schemas.microsoft.com/office/drawing/2014/main" val="4153143955"/>
                    </a:ext>
                  </a:extLst>
                </a:gridCol>
                <a:gridCol w="3134017">
                  <a:extLst>
                    <a:ext uri="{9D8B030D-6E8A-4147-A177-3AD203B41FA5}">
                      <a16:colId xmlns:a16="http://schemas.microsoft.com/office/drawing/2014/main" val="2735964472"/>
                    </a:ext>
                  </a:extLst>
                </a:gridCol>
                <a:gridCol w="1921168">
                  <a:extLst>
                    <a:ext uri="{9D8B030D-6E8A-4147-A177-3AD203B41FA5}">
                      <a16:colId xmlns:a16="http://schemas.microsoft.com/office/drawing/2014/main" val="1230185682"/>
                    </a:ext>
                  </a:extLst>
                </a:gridCol>
                <a:gridCol w="1921168">
                  <a:extLst>
                    <a:ext uri="{9D8B030D-6E8A-4147-A177-3AD203B41FA5}">
                      <a16:colId xmlns:a16="http://schemas.microsoft.com/office/drawing/2014/main" val="2068248836"/>
                    </a:ext>
                  </a:extLst>
                </a:gridCol>
              </a:tblGrid>
              <a:tr h="537754">
                <a:tc>
                  <a:txBody>
                    <a:bodyPr/>
                    <a:lstStyle/>
                    <a:p>
                      <a:r>
                        <a:rPr lang="en-GB" sz="1400" dirty="0"/>
                        <a:t>Indicator</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Actions – Under Data Driven Change workstream</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How will we measure the success?</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Deadline</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Ongoing/Completed</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3811836"/>
                  </a:ext>
                </a:extLst>
              </a:tr>
              <a:tr h="702507">
                <a:tc>
                  <a:txBody>
                    <a:bodyPr/>
                    <a:lstStyle/>
                    <a:p>
                      <a:pPr algn="l" fontAlgn="b"/>
                      <a:r>
                        <a:rPr lang="en-GB" sz="1100" b="0" i="0" u="none" strike="noStrike" dirty="0">
                          <a:solidFill>
                            <a:srgbClr val="000000"/>
                          </a:solidFill>
                          <a:effectLst/>
                          <a:latin typeface="Calibri" panose="020F0502020204030204" pitchFamily="34" charset="0"/>
                        </a:rPr>
                        <a:t>WDES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Organising Listening one to one/events for Disabled colleagues and building an engagement framework to support others and impact policies and processes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Increase declaration rate (WDES),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June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 </a:t>
                      </a:r>
                    </a:p>
                  </a:txBody>
                  <a:tcPr marL="6350" marR="6350" marT="6350" marB="0" anchor="b"/>
                </a:tc>
                <a:extLst>
                  <a:ext uri="{0D108BD9-81ED-4DB2-BD59-A6C34878D82A}">
                    <a16:rowId xmlns:a16="http://schemas.microsoft.com/office/drawing/2014/main" val="355978310"/>
                  </a:ext>
                </a:extLst>
              </a:tr>
              <a:tr h="492759">
                <a:tc>
                  <a:txBody>
                    <a:bodyPr/>
                    <a:lstStyle/>
                    <a:p>
                      <a:pPr algn="l" fontAlgn="b"/>
                      <a:r>
                        <a:rPr lang="en-GB" sz="1100" b="0" i="0" u="none" strike="noStrike" dirty="0">
                          <a:solidFill>
                            <a:srgbClr val="000000"/>
                          </a:solidFill>
                          <a:effectLst/>
                          <a:latin typeface="Calibri" panose="020F0502020204030204" pitchFamily="34" charset="0"/>
                        </a:rPr>
                        <a:t>Supports all WRES and WDES indicators indirectly</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Key metrics for initial EDI baseline data agreed by EDI steering group</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Establishment of baseline data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August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On-track for completion</a:t>
                      </a:r>
                    </a:p>
                  </a:txBody>
                  <a:tcPr marL="6350" marR="6350" marT="6350" marB="0" anchor="b"/>
                </a:tc>
                <a:extLst>
                  <a:ext uri="{0D108BD9-81ED-4DB2-BD59-A6C34878D82A}">
                    <a16:rowId xmlns:a16="http://schemas.microsoft.com/office/drawing/2014/main" val="2271118980"/>
                  </a:ext>
                </a:extLst>
              </a:tr>
              <a:tr h="553419">
                <a:tc>
                  <a:txBody>
                    <a:bodyPr/>
                    <a:lstStyle/>
                    <a:p>
                      <a:pPr algn="l" fontAlgn="b"/>
                      <a:r>
                        <a:rPr lang="en-GB" sz="1100" b="0" i="0" u="none" strike="noStrike" dirty="0">
                          <a:solidFill>
                            <a:srgbClr val="000000"/>
                          </a:solidFill>
                          <a:effectLst/>
                          <a:latin typeface="Calibri" panose="020F0502020204030204" pitchFamily="34" charset="0"/>
                        </a:rPr>
                        <a:t>WDES 1, 9a&amp;b, 10, WRES 9, 1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Share not Declare campaign discussed and signed off by EDI steering for development to support declaration rate— sample Infographics in following slides.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Increased rates of self-declaration in workforce data</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August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Completed</a:t>
                      </a:r>
                    </a:p>
                  </a:txBody>
                  <a:tcPr marL="6350" marR="6350" marT="6350" marB="0" anchor="b"/>
                </a:tc>
                <a:extLst>
                  <a:ext uri="{0D108BD9-81ED-4DB2-BD59-A6C34878D82A}">
                    <a16:rowId xmlns:a16="http://schemas.microsoft.com/office/drawing/2014/main" val="2847394072"/>
                  </a:ext>
                </a:extLst>
              </a:tr>
              <a:tr h="588323">
                <a:tc>
                  <a:txBody>
                    <a:bodyPr/>
                    <a:lstStyle/>
                    <a:p>
                      <a:pPr algn="l" fontAlgn="b"/>
                      <a:r>
                        <a:rPr lang="en-GB" sz="1100" b="0" i="0" u="none" strike="noStrike" dirty="0">
                          <a:solidFill>
                            <a:srgbClr val="000000"/>
                          </a:solidFill>
                          <a:effectLst/>
                          <a:latin typeface="Calibri" panose="020F0502020204030204" pitchFamily="34" charset="0"/>
                        </a:rPr>
                        <a:t>Supports all WRES and WDES indicators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Data set definition, rationale, and template development for EDI baseline data</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Consensus on key metrics and reporting structure</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August 2024</a:t>
                      </a:r>
                    </a:p>
                  </a:txBody>
                  <a:tcPr marL="6350" marR="6350" marT="635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150689398"/>
                  </a:ext>
                </a:extLst>
              </a:tr>
              <a:tr h="543569">
                <a:tc>
                  <a:txBody>
                    <a:bodyPr/>
                    <a:lstStyle/>
                    <a:p>
                      <a:pPr algn="l" fontAlgn="b"/>
                      <a:r>
                        <a:rPr lang="en-GB" sz="1100" b="0" i="0" u="none" strike="noStrike" dirty="0">
                          <a:solidFill>
                            <a:srgbClr val="000000"/>
                          </a:solidFill>
                          <a:effectLst/>
                          <a:latin typeface="Calibri" panose="020F0502020204030204" pitchFamily="34" charset="0"/>
                        </a:rPr>
                        <a:t>Supports all WRES and WDES indicators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Submission of Qlik Sense new application request for medium/longer term full EDI dashboard</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Operational EDI dashboard providing real-time insights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601813491"/>
                  </a:ext>
                </a:extLst>
              </a:tr>
              <a:tr h="633548">
                <a:tc>
                  <a:txBody>
                    <a:bodyPr/>
                    <a:lstStyle/>
                    <a:p>
                      <a:pPr algn="l" fontAlgn="b"/>
                      <a:r>
                        <a:rPr lang="en-GB" sz="1100" b="0" i="0" u="none" strike="noStrike" dirty="0">
                          <a:solidFill>
                            <a:srgbClr val="000000"/>
                          </a:solidFill>
                          <a:effectLst/>
                          <a:latin typeface="Calibri" panose="020F0502020204030204" pitchFamily="34" charset="0"/>
                        </a:rPr>
                        <a:t>WDES 1, 9a&amp;b, 10, WRES 9, 1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Comms development for Share not Declare campaign</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Effective communication and increased declaration rates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September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4083589912"/>
                  </a:ext>
                </a:extLst>
              </a:tr>
              <a:tr h="528528">
                <a:tc>
                  <a:txBody>
                    <a:bodyPr/>
                    <a:lstStyle/>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37074276"/>
                  </a:ext>
                </a:extLst>
              </a:tr>
            </a:tbl>
          </a:graphicData>
        </a:graphic>
      </p:graphicFrame>
      <p:sp>
        <p:nvSpPr>
          <p:cNvPr id="5" name="TextBox 4">
            <a:extLst>
              <a:ext uri="{FF2B5EF4-FFF2-40B4-BE49-F238E27FC236}">
                <a16:creationId xmlns:a16="http://schemas.microsoft.com/office/drawing/2014/main" id="{4838C798-2C95-6552-A9C9-C65B7D453A3B}"/>
              </a:ext>
            </a:extLst>
          </p:cNvPr>
          <p:cNvSpPr txBox="1"/>
          <p:nvPr/>
        </p:nvSpPr>
        <p:spPr>
          <a:xfrm>
            <a:off x="201169" y="-244"/>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Proposed Action Plan – WDES/WDES 2024</a:t>
            </a:r>
          </a:p>
        </p:txBody>
      </p:sp>
    </p:spTree>
    <p:extLst>
      <p:ext uri="{BB962C8B-B14F-4D97-AF65-F5344CB8AC3E}">
        <p14:creationId xmlns:p14="http://schemas.microsoft.com/office/powerpoint/2010/main" val="829979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8245D3B-F417-DD88-7AB5-2B2B7D53679A}"/>
              </a:ext>
            </a:extLst>
          </p:cNvPr>
          <p:cNvGraphicFramePr>
            <a:graphicFrameLocks noGrp="1"/>
          </p:cNvGraphicFramePr>
          <p:nvPr>
            <p:ph idx="1"/>
            <p:extLst>
              <p:ext uri="{D42A27DB-BD31-4B8C-83A1-F6EECF244321}">
                <p14:modId xmlns:p14="http://schemas.microsoft.com/office/powerpoint/2010/main" val="97108394"/>
              </p:ext>
            </p:extLst>
          </p:nvPr>
        </p:nvGraphicFramePr>
        <p:xfrm>
          <a:off x="139070" y="1016589"/>
          <a:ext cx="11913860" cy="4215407"/>
        </p:xfrm>
        <a:graphic>
          <a:graphicData uri="http://schemas.openxmlformats.org/drawingml/2006/table">
            <a:tbl>
              <a:tblPr firstRow="1" bandRow="1">
                <a:tableStyleId>{5C22544A-7EE6-4342-B048-85BDC9FD1C3A}</a:tableStyleId>
              </a:tblPr>
              <a:tblGrid>
                <a:gridCol w="1661412">
                  <a:extLst>
                    <a:ext uri="{9D8B030D-6E8A-4147-A177-3AD203B41FA5}">
                      <a16:colId xmlns:a16="http://schemas.microsoft.com/office/drawing/2014/main" val="2172026703"/>
                    </a:ext>
                  </a:extLst>
                </a:gridCol>
                <a:gridCol w="3597141">
                  <a:extLst>
                    <a:ext uri="{9D8B030D-6E8A-4147-A177-3AD203B41FA5}">
                      <a16:colId xmlns:a16="http://schemas.microsoft.com/office/drawing/2014/main" val="4153143955"/>
                    </a:ext>
                  </a:extLst>
                </a:gridCol>
                <a:gridCol w="2825319">
                  <a:extLst>
                    <a:ext uri="{9D8B030D-6E8A-4147-A177-3AD203B41FA5}">
                      <a16:colId xmlns:a16="http://schemas.microsoft.com/office/drawing/2014/main" val="2735964472"/>
                    </a:ext>
                  </a:extLst>
                </a:gridCol>
                <a:gridCol w="1914994">
                  <a:extLst>
                    <a:ext uri="{9D8B030D-6E8A-4147-A177-3AD203B41FA5}">
                      <a16:colId xmlns:a16="http://schemas.microsoft.com/office/drawing/2014/main" val="1230185682"/>
                    </a:ext>
                  </a:extLst>
                </a:gridCol>
                <a:gridCol w="1914994">
                  <a:extLst>
                    <a:ext uri="{9D8B030D-6E8A-4147-A177-3AD203B41FA5}">
                      <a16:colId xmlns:a16="http://schemas.microsoft.com/office/drawing/2014/main" val="2068248836"/>
                    </a:ext>
                  </a:extLst>
                </a:gridCol>
              </a:tblGrid>
              <a:tr h="494855">
                <a:tc>
                  <a:txBody>
                    <a:bodyPr/>
                    <a:lstStyle/>
                    <a:p>
                      <a:r>
                        <a:rPr lang="en-GB" sz="1400" dirty="0"/>
                        <a:t>Indicator</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Actions – under Fair Opportunities for All workstream</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How will we measure the success?</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Deadline</a:t>
                      </a:r>
                      <a:endParaRPr lang="en-GB" sz="1400" dirty="0">
                        <a:latin typeface="Calibri" panose="020F0502020204030204" pitchFamily="34" charset="0"/>
                        <a:cs typeface="Calibri" panose="020F0502020204030204" pitchFamily="34" charset="0"/>
                      </a:endParaRPr>
                    </a:p>
                  </a:txBody>
                  <a:tcPr/>
                </a:tc>
                <a:tc>
                  <a:txBody>
                    <a:bodyPr/>
                    <a:lstStyle/>
                    <a:p>
                      <a:r>
                        <a:rPr lang="en-GB" sz="1400" dirty="0"/>
                        <a:t>Ongoing/Completed</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3811836"/>
                  </a:ext>
                </a:extLst>
              </a:tr>
              <a:tr h="646465">
                <a:tc>
                  <a:txBody>
                    <a:bodyPr/>
                    <a:lstStyle/>
                    <a:p>
                      <a:pPr algn="l" fontAlgn="b"/>
                      <a:r>
                        <a:rPr lang="en-GB" sz="1100" b="0" i="0" u="none" strike="noStrike" dirty="0">
                          <a:solidFill>
                            <a:srgbClr val="000000"/>
                          </a:solidFill>
                          <a:effectLst/>
                          <a:latin typeface="Calibri" panose="020F0502020204030204" pitchFamily="34" charset="0"/>
                        </a:rPr>
                        <a:t>WDES 1 and WRES 1</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Revise Induction programme to include and raise awareness of WRES and WDES insight on BME and Disabled colleagues.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Wider understanding of WRES and WDES  and improved awareness of EDI issues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September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355978310"/>
                  </a:ext>
                </a:extLst>
              </a:tr>
              <a:tr h="453449">
                <a:tc>
                  <a:txBody>
                    <a:bodyPr/>
                    <a:lstStyle/>
                    <a:p>
                      <a:pPr algn="l" fontAlgn="b"/>
                      <a:r>
                        <a:rPr lang="en-GB" sz="1100" b="0" i="0" u="none" strike="noStrike" dirty="0">
                          <a:solidFill>
                            <a:srgbClr val="000000"/>
                          </a:solidFill>
                          <a:effectLst/>
                          <a:latin typeface="Calibri" panose="020F0502020204030204" pitchFamily="34" charset="0"/>
                        </a:rPr>
                        <a:t>WRES 4, 7, 9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Evaluation of Career Sponsorship Programme (CSP) focused to support BME colleagues  (Cohort 1)</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Documented evaluation and implementation of learnings in subsequent cohorts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July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Completed</a:t>
                      </a:r>
                    </a:p>
                  </a:txBody>
                  <a:tcPr marL="6350" marR="6350" marT="6350" marB="0" anchor="b"/>
                </a:tc>
                <a:extLst>
                  <a:ext uri="{0D108BD9-81ED-4DB2-BD59-A6C34878D82A}">
                    <a16:rowId xmlns:a16="http://schemas.microsoft.com/office/drawing/2014/main" val="2271118980"/>
                  </a:ext>
                </a:extLst>
              </a:tr>
              <a:tr h="486365">
                <a:tc>
                  <a:txBody>
                    <a:bodyPr/>
                    <a:lstStyle/>
                    <a:p>
                      <a:pPr algn="l" fontAlgn="b"/>
                      <a:r>
                        <a:rPr lang="en-GB" sz="1100" b="0" i="0" u="none" strike="noStrike" dirty="0">
                          <a:solidFill>
                            <a:srgbClr val="000000"/>
                          </a:solidFill>
                          <a:effectLst/>
                          <a:latin typeface="Calibri" panose="020F0502020204030204" pitchFamily="34" charset="0"/>
                        </a:rPr>
                        <a:t>WRES 4, 7, 9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Report on CSP evaluation and learning  presented to EDI Steering group in August for feedback and cohort 2 sign off</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Approval and rollout of CSP cohort 2 with improvements based on feedback</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September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2847394072"/>
                  </a:ext>
                </a:extLst>
              </a:tr>
              <a:tr h="486365">
                <a:tc>
                  <a:txBody>
                    <a:bodyPr/>
                    <a:lstStyle/>
                    <a:p>
                      <a:pPr algn="l" fontAlgn="b"/>
                      <a:r>
                        <a:rPr lang="en-GB" sz="1100" b="0" i="0" u="none" strike="noStrike" dirty="0">
                          <a:solidFill>
                            <a:srgbClr val="000000"/>
                          </a:solidFill>
                          <a:effectLst/>
                          <a:latin typeface="Calibri" panose="020F0502020204030204" pitchFamily="34" charset="0"/>
                        </a:rPr>
                        <a:t>WDES 5, 7, 9a&amp;b, 10, 8,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Evaluation and learning on  Leadership Academy Programme (LAP) to be presented to EDI steering group in October 2024.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Successful approval and continuation of the Leadership Academy Programme</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October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2972046587"/>
                  </a:ext>
                </a:extLst>
              </a:tr>
              <a:tr h="541390">
                <a:tc>
                  <a:txBody>
                    <a:bodyPr/>
                    <a:lstStyle/>
                    <a:p>
                      <a:pPr algn="l" fontAlgn="b"/>
                      <a:r>
                        <a:rPr lang="en-GB" sz="1100" b="0" i="0" u="none" strike="noStrike" dirty="0">
                          <a:solidFill>
                            <a:srgbClr val="000000"/>
                          </a:solidFill>
                          <a:effectLst/>
                          <a:latin typeface="Calibri" panose="020F0502020204030204" pitchFamily="34" charset="0"/>
                        </a:rPr>
                        <a:t>Linked to all the indicators (WRES and WDES)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 assessment of recruitment &amp; selection policy, process, and practice for fairness and equity</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Evidence of reduced disparities in recruitment outcomes by demographic groups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150689398"/>
                  </a:ext>
                </a:extLst>
              </a:tr>
              <a:tr h="500206">
                <a:tc>
                  <a:txBody>
                    <a:bodyPr/>
                    <a:lstStyle/>
                    <a:p>
                      <a:pPr algn="l" fontAlgn="b"/>
                      <a:r>
                        <a:rPr lang="en-GB" sz="1100" b="0" i="0" u="none" strike="noStrike" dirty="0">
                          <a:solidFill>
                            <a:srgbClr val="000000"/>
                          </a:solidFill>
                          <a:effectLst/>
                          <a:latin typeface="Calibri" panose="020F0502020204030204" pitchFamily="34" charset="0"/>
                        </a:rPr>
                        <a:t>WRES 4 and 7, WDES 5</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Planned review of demographic data on access to training and CPD funding</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Identification of disparities and implementation of targeted interventions</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December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Ongoing</a:t>
                      </a:r>
                    </a:p>
                  </a:txBody>
                  <a:tcPr marL="6350" marR="6350" marT="6350" marB="0" anchor="b"/>
                </a:tc>
                <a:extLst>
                  <a:ext uri="{0D108BD9-81ED-4DB2-BD59-A6C34878D82A}">
                    <a16:rowId xmlns:a16="http://schemas.microsoft.com/office/drawing/2014/main" val="601813491"/>
                  </a:ext>
                </a:extLst>
              </a:tr>
              <a:tr h="58300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000000"/>
                          </a:solidFill>
                          <a:effectLst/>
                          <a:latin typeface="Calibri" panose="020F0502020204030204" pitchFamily="34" charset="0"/>
                        </a:rPr>
                        <a:t>Linked to all the indicators (WRES and WDES)</a:t>
                      </a:r>
                    </a:p>
                    <a:p>
                      <a:pPr algn="l" fontAlgn="b"/>
                      <a:endParaRPr lang="en-GB"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EDI manager attending NHS Employers Module 1 - create systemic change through building inclusive cultures, systems and governance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Identification of best practices shared with the Trust. </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Oct 2024</a:t>
                      </a: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Completed </a:t>
                      </a:r>
                    </a:p>
                  </a:txBody>
                  <a:tcPr marL="6350" marR="6350" marT="6350" marB="0" anchor="b"/>
                </a:tc>
                <a:extLst>
                  <a:ext uri="{0D108BD9-81ED-4DB2-BD59-A6C34878D82A}">
                    <a16:rowId xmlns:a16="http://schemas.microsoft.com/office/drawing/2014/main" val="4083589912"/>
                  </a:ext>
                </a:extLst>
              </a:tr>
            </a:tbl>
          </a:graphicData>
        </a:graphic>
      </p:graphicFrame>
      <p:sp>
        <p:nvSpPr>
          <p:cNvPr id="5" name="TextBox 4">
            <a:extLst>
              <a:ext uri="{FF2B5EF4-FFF2-40B4-BE49-F238E27FC236}">
                <a16:creationId xmlns:a16="http://schemas.microsoft.com/office/drawing/2014/main" id="{4838C798-2C95-6552-A9C9-C65B7D453A3B}"/>
              </a:ext>
            </a:extLst>
          </p:cNvPr>
          <p:cNvSpPr txBox="1"/>
          <p:nvPr/>
        </p:nvSpPr>
        <p:spPr>
          <a:xfrm>
            <a:off x="201169" y="-244"/>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Proposed Action Plan – WDES/WDES 2024</a:t>
            </a:r>
          </a:p>
        </p:txBody>
      </p:sp>
    </p:spTree>
    <p:extLst>
      <p:ext uri="{BB962C8B-B14F-4D97-AF65-F5344CB8AC3E}">
        <p14:creationId xmlns:p14="http://schemas.microsoft.com/office/powerpoint/2010/main" val="201233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96242-1B41-E625-7E73-DDBAE123FC4A}"/>
              </a:ext>
            </a:extLst>
          </p:cNvPr>
          <p:cNvSpPr>
            <a:spLocks noGrp="1"/>
          </p:cNvSpPr>
          <p:nvPr>
            <p:ph type="title"/>
          </p:nvPr>
        </p:nvSpPr>
        <p:spPr>
          <a:xfrm>
            <a:off x="514350" y="495300"/>
            <a:ext cx="9888082" cy="1028700"/>
          </a:xfrm>
        </p:spPr>
        <p:txBody>
          <a:bodyPr/>
          <a:lstStyle/>
          <a:p>
            <a:r>
              <a:rPr lang="en-GB" sz="3000" dirty="0">
                <a:latin typeface="Calibri" panose="020F0502020204030204" pitchFamily="34" charset="0"/>
                <a:cs typeface="Calibri" panose="020F0502020204030204" pitchFamily="34" charset="0"/>
              </a:rPr>
              <a:t>‘Share Not Declare’ Campaign reflecting on WDES and WRES </a:t>
            </a:r>
          </a:p>
        </p:txBody>
      </p:sp>
      <p:sp>
        <p:nvSpPr>
          <p:cNvPr id="3" name="Content Placeholder 2">
            <a:extLst>
              <a:ext uri="{FF2B5EF4-FFF2-40B4-BE49-F238E27FC236}">
                <a16:creationId xmlns:a16="http://schemas.microsoft.com/office/drawing/2014/main" id="{9368B08F-681D-1AD2-3C9C-83A3AAE48AC7}"/>
              </a:ext>
            </a:extLst>
          </p:cNvPr>
          <p:cNvSpPr>
            <a:spLocks noGrp="1"/>
          </p:cNvSpPr>
          <p:nvPr>
            <p:ph idx="1"/>
          </p:nvPr>
        </p:nvSpPr>
        <p:spPr>
          <a:xfrm>
            <a:off x="514349" y="1755775"/>
            <a:ext cx="10539932" cy="3346450"/>
          </a:xfrm>
        </p:spPr>
        <p:txBody>
          <a:bodyPr/>
          <a:lstStyle/>
          <a:p>
            <a:pPr marL="342900" indent="-342900">
              <a:buFont typeface="Arial" panose="020B0604020202020204" pitchFamily="34" charset="0"/>
              <a:buChar char="•"/>
            </a:pPr>
            <a:r>
              <a:rPr lang="en-GB" sz="1800" b="0" dirty="0">
                <a:latin typeface="Calibri" panose="020F0502020204030204" pitchFamily="34" charset="0"/>
                <a:cs typeface="Calibri" panose="020F0502020204030204" pitchFamily="34" charset="0"/>
              </a:rPr>
              <a:t>The Trust has initiated – Share Not Declare Campaign to promote declaration rates for WDES indicator 1.  </a:t>
            </a:r>
          </a:p>
          <a:p>
            <a:pPr marL="342900" indent="-342900">
              <a:buFont typeface="Arial" panose="020B0604020202020204" pitchFamily="34" charset="0"/>
              <a:buChar char="•"/>
            </a:pPr>
            <a:r>
              <a:rPr lang="en-GB" sz="1800" b="0" dirty="0">
                <a:latin typeface="Calibri" panose="020F0502020204030204" pitchFamily="34" charset="0"/>
                <a:cs typeface="Calibri" panose="020F0502020204030204" pitchFamily="34" charset="0"/>
              </a:rPr>
              <a:t>As part of this campaign, we would be encouraging staff to share their ethnicity and other protected characteristics.  </a:t>
            </a:r>
          </a:p>
          <a:p>
            <a:pPr marL="342900" indent="-342900">
              <a:buFont typeface="Arial" panose="020B0604020202020204" pitchFamily="34" charset="0"/>
              <a:buChar char="•"/>
            </a:pPr>
            <a:r>
              <a:rPr lang="en-GB" sz="1800" b="0" dirty="0">
                <a:latin typeface="Calibri" panose="020F0502020204030204" pitchFamily="34" charset="0"/>
                <a:cs typeface="Calibri" panose="020F0502020204030204" pitchFamily="34" charset="0"/>
              </a:rPr>
              <a:t>This is to promote an inclusive culture, our EDI Vision – Equity for all and our Trust Values: Kindness, Equity, and Excellence. We want our staff to share their disabilities so we can support them and build an inclusive culture.  </a:t>
            </a:r>
          </a:p>
          <a:p>
            <a:pPr marL="342900" indent="-342900">
              <a:buFont typeface="Arial" panose="020B0604020202020204" pitchFamily="34" charset="0"/>
              <a:buChar char="•"/>
            </a:pPr>
            <a:r>
              <a:rPr lang="en-GB" sz="1800" b="0" dirty="0">
                <a:latin typeface="Calibri" panose="020F0502020204030204" pitchFamily="34" charset="0"/>
                <a:cs typeface="Calibri" panose="020F0502020204030204" pitchFamily="34" charset="0"/>
              </a:rPr>
              <a:t>We want everyone to feel safe to share their whole selves at work so we can ensure everyone’s needs are met whilst improving their experience.  </a:t>
            </a:r>
          </a:p>
          <a:p>
            <a:pPr marL="342900" indent="-342900">
              <a:buFont typeface="Arial" panose="020B0604020202020204" pitchFamily="34" charset="0"/>
              <a:buChar char="•"/>
            </a:pPr>
            <a:r>
              <a:rPr lang="en-GB" sz="1800" b="0" dirty="0">
                <a:latin typeface="Calibri" panose="020F0502020204030204" pitchFamily="34" charset="0"/>
                <a:cs typeface="Calibri" panose="020F0502020204030204" pitchFamily="34" charset="0"/>
              </a:rPr>
              <a:t>We have launched the campaign and have engaged with our staff networks, especially Disability, BME and Pride who have commended this initiative.  </a:t>
            </a:r>
          </a:p>
          <a:p>
            <a:endParaRPr lang="en-GB" sz="1800" b="0" dirty="0">
              <a:latin typeface="Calibri" panose="020F0502020204030204" pitchFamily="34" charset="0"/>
              <a:cs typeface="Calibri" panose="020F0502020204030204" pitchFamily="34" charset="0"/>
            </a:endParaRPr>
          </a:p>
          <a:p>
            <a:endParaRPr lang="en-GB" sz="18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893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ctrTitle"/>
          </p:nvPr>
        </p:nvSpPr>
        <p:spPr>
          <a:xfrm>
            <a:off x="515938" y="2791352"/>
            <a:ext cx="8863567" cy="1711325"/>
          </a:xfrm>
        </p:spPr>
        <p:txBody>
          <a:bodyPr>
            <a:normAutofit/>
          </a:bodyPr>
          <a:lstStyle/>
          <a:p>
            <a:r>
              <a:rPr lang="en-GB" sz="4000" dirty="0">
                <a:solidFill>
                  <a:schemeClr val="accent1">
                    <a:lumMod val="75000"/>
                  </a:schemeClr>
                </a:solidFill>
                <a:latin typeface="Calibri" panose="020F0502020204030204" pitchFamily="34" charset="0"/>
                <a:cs typeface="Calibri" panose="020F0502020204030204" pitchFamily="34" charset="0"/>
              </a:rPr>
              <a:t>23/24 WRES Data and Insights</a:t>
            </a:r>
            <a:endParaRPr lang="en-GB" altLang="en-US" dirty="0">
              <a:latin typeface="Calibri" panose="020F0502020204030204" pitchFamily="34" charset="0"/>
              <a:cs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8165F-7F34-3690-672C-5D35E96C767F}"/>
              </a:ext>
            </a:extLst>
          </p:cNvPr>
          <p:cNvSpPr>
            <a:spLocks noGrp="1"/>
          </p:cNvSpPr>
          <p:nvPr>
            <p:ph type="title"/>
          </p:nvPr>
        </p:nvSpPr>
        <p:spPr/>
        <p:txBody>
          <a:bodyPr/>
          <a:lstStyle/>
          <a:p>
            <a:r>
              <a:rPr lang="en-GB" dirty="0"/>
              <a:t>Appendices </a:t>
            </a:r>
          </a:p>
        </p:txBody>
      </p:sp>
    </p:spTree>
    <p:extLst>
      <p:ext uri="{BB962C8B-B14F-4D97-AF65-F5344CB8AC3E}">
        <p14:creationId xmlns:p14="http://schemas.microsoft.com/office/powerpoint/2010/main" val="948245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C7263-835B-DA48-810F-C2A28039F86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5338A44-08DF-2B57-9328-9FB17103D27A}"/>
              </a:ext>
            </a:extLst>
          </p:cNvPr>
          <p:cNvSpPr txBox="1">
            <a:spLocks/>
          </p:cNvSpPr>
          <p:nvPr/>
        </p:nvSpPr>
        <p:spPr>
          <a:xfrm>
            <a:off x="478538" y="297277"/>
            <a:ext cx="9606366" cy="42448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800" kern="1200">
                <a:solidFill>
                  <a:schemeClr val="accent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800" b="1" i="0" u="none" strike="noStrike" kern="1200" cap="none" spc="0" normalizeH="0" baseline="0" noProof="0" dirty="0">
              <a:ln>
                <a:noFill/>
              </a:ln>
              <a:solidFill>
                <a:srgbClr val="00468A"/>
              </a:solidFill>
              <a:effectLst/>
              <a:uLnTx/>
              <a:uFillTx/>
              <a:latin typeface="Arial"/>
              <a:ea typeface="+mj-ea"/>
              <a:cs typeface="+mj-cs"/>
            </a:endParaRPr>
          </a:p>
        </p:txBody>
      </p:sp>
      <p:sp>
        <p:nvSpPr>
          <p:cNvPr id="3" name="Title 1">
            <a:extLst>
              <a:ext uri="{FF2B5EF4-FFF2-40B4-BE49-F238E27FC236}">
                <a16:creationId xmlns:a16="http://schemas.microsoft.com/office/drawing/2014/main" id="{88F7E89B-4A70-12B3-C279-C4A84DFA6513}"/>
              </a:ext>
            </a:extLst>
          </p:cNvPr>
          <p:cNvSpPr txBox="1">
            <a:spLocks/>
          </p:cNvSpPr>
          <p:nvPr/>
        </p:nvSpPr>
        <p:spPr>
          <a:xfrm>
            <a:off x="421926" y="214001"/>
            <a:ext cx="9400805" cy="43401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800" kern="1200">
                <a:solidFill>
                  <a:schemeClr val="accent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00468A"/>
                </a:solidFill>
                <a:effectLst/>
                <a:uLnTx/>
                <a:uFillTx/>
                <a:latin typeface="Arial"/>
                <a:ea typeface="+mj-ea"/>
                <a:cs typeface="+mj-cs"/>
              </a:rPr>
              <a:t>EDI Vision for MEH – Equity for All </a:t>
            </a:r>
            <a:endParaRPr kumimoji="0" lang="en-US" sz="2800" b="1" i="0" u="none" strike="noStrike" kern="1200" cap="none" spc="0" normalizeH="0" baseline="0" noProof="0" dirty="0">
              <a:ln>
                <a:noFill/>
              </a:ln>
              <a:solidFill>
                <a:srgbClr val="00468A"/>
              </a:solidFill>
              <a:effectLst/>
              <a:uLnTx/>
              <a:uFillTx/>
              <a:latin typeface="Arial"/>
              <a:ea typeface="+mj-ea"/>
              <a:cs typeface="+mj-cs"/>
            </a:endParaRPr>
          </a:p>
        </p:txBody>
      </p:sp>
      <p:sp>
        <p:nvSpPr>
          <p:cNvPr id="36" name="TextBox 35">
            <a:extLst>
              <a:ext uri="{FF2B5EF4-FFF2-40B4-BE49-F238E27FC236}">
                <a16:creationId xmlns:a16="http://schemas.microsoft.com/office/drawing/2014/main" id="{CBEEB37B-B0B5-B22B-08F0-3B2F833CD25E}"/>
              </a:ext>
            </a:extLst>
          </p:cNvPr>
          <p:cNvSpPr txBox="1"/>
          <p:nvPr/>
        </p:nvSpPr>
        <p:spPr>
          <a:xfrm>
            <a:off x="577198" y="1566994"/>
            <a:ext cx="10840278" cy="2262671"/>
          </a:xfrm>
          <a:prstGeom prst="rect">
            <a:avLst/>
          </a:prstGeom>
          <a:solidFill>
            <a:schemeClr val="tx2">
              <a:lumMod val="20000"/>
              <a:lumOff val="80000"/>
            </a:schemeClr>
          </a:solidFill>
        </p:spPr>
        <p:txBody>
          <a:bodyPr wrap="square" rtlCol="0" anchor="ctr">
            <a:spAutoFit/>
          </a:bodyPr>
          <a:lstStyle/>
          <a:p>
            <a:pPr marR="0" lvl="0" algn="l" defTabSz="914400" rtl="0" eaLnBrk="1" fontAlgn="auto" latinLnBrk="0" hangingPunct="1">
              <a:lnSpc>
                <a:spcPct val="150000"/>
              </a:lnSpc>
              <a:spcBef>
                <a:spcPts val="0"/>
              </a:spcBef>
              <a:spcAft>
                <a:spcPts val="0"/>
              </a:spcAft>
              <a:buClrTx/>
              <a:buSzTx/>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We are committed to equity, diversity and inclusion. We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acknowledge the negative impacts</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of inequity and are open about the challenges we face. We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will listen, reflect, take accountability</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and work together to ensure our culture is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open, honest and fair for all.</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Inclusive behaviours will be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championed and role modelled </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so everyone can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fulfil their potential</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Diversity will be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valued and embraced </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 all forms. At Moorfields, we will all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feel safe </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 share our experiences, stand up for what is right and know that we will be treated with kindness.</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8424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B0A4A-EDC5-B612-338A-FCA25C6FFFE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C4B4B32-EA64-0E38-4801-3668EA448EDA}"/>
              </a:ext>
            </a:extLst>
          </p:cNvPr>
          <p:cNvSpPr txBox="1">
            <a:spLocks/>
          </p:cNvSpPr>
          <p:nvPr/>
        </p:nvSpPr>
        <p:spPr>
          <a:xfrm>
            <a:off x="478538" y="297277"/>
            <a:ext cx="9606366" cy="42448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800" kern="1200">
                <a:solidFill>
                  <a:schemeClr val="accent1"/>
                </a:solidFill>
                <a:latin typeface="+mn-lt"/>
                <a:ea typeface="+mj-ea"/>
                <a:cs typeface="+mj-cs"/>
              </a:defRPr>
            </a:lvl1pPr>
          </a:lstStyle>
          <a:p>
            <a:pPr>
              <a:defRPr/>
            </a:pPr>
            <a:endParaRPr kumimoji="0" lang="en-US" sz="2800" b="1" i="0" u="none" strike="noStrike" kern="1200" cap="none" spc="0" normalizeH="0" baseline="0" noProof="0" dirty="0">
              <a:ln>
                <a:noFill/>
              </a:ln>
              <a:solidFill>
                <a:srgbClr val="00468A"/>
              </a:solidFill>
              <a:effectLst/>
              <a:uLnTx/>
              <a:uFillTx/>
              <a:latin typeface="Arial"/>
              <a:ea typeface="+mj-ea"/>
              <a:cs typeface="+mj-cs"/>
            </a:endParaRPr>
          </a:p>
        </p:txBody>
      </p:sp>
      <p:sp>
        <p:nvSpPr>
          <p:cNvPr id="3" name="Title 1">
            <a:extLst>
              <a:ext uri="{FF2B5EF4-FFF2-40B4-BE49-F238E27FC236}">
                <a16:creationId xmlns:a16="http://schemas.microsoft.com/office/drawing/2014/main" id="{50909051-B2ED-B983-3EF4-C3547130663C}"/>
              </a:ext>
            </a:extLst>
          </p:cNvPr>
          <p:cNvSpPr txBox="1">
            <a:spLocks/>
          </p:cNvSpPr>
          <p:nvPr/>
        </p:nvSpPr>
        <p:spPr>
          <a:xfrm>
            <a:off x="421926" y="214001"/>
            <a:ext cx="9400805" cy="43401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800" kern="1200">
                <a:solidFill>
                  <a:schemeClr val="accent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00468A"/>
                </a:solidFill>
                <a:effectLst/>
                <a:uLnTx/>
                <a:uFillTx/>
                <a:latin typeface="Arial"/>
                <a:ea typeface="+mj-ea"/>
                <a:cs typeface="+mj-cs"/>
              </a:rPr>
              <a:t>EDI Programme Workstreams and Initiatives </a:t>
            </a:r>
            <a:endParaRPr kumimoji="0" lang="en-US" sz="2800" b="1" i="0" u="none" strike="noStrike" kern="1200" cap="none" spc="0" normalizeH="0" baseline="0" noProof="0" dirty="0">
              <a:ln>
                <a:noFill/>
              </a:ln>
              <a:solidFill>
                <a:srgbClr val="00468A"/>
              </a:solidFill>
              <a:effectLst/>
              <a:uLnTx/>
              <a:uFillTx/>
              <a:latin typeface="Arial"/>
              <a:ea typeface="+mj-ea"/>
              <a:cs typeface="+mj-cs"/>
            </a:endParaRPr>
          </a:p>
        </p:txBody>
      </p:sp>
      <p:sp>
        <p:nvSpPr>
          <p:cNvPr id="2" name="Rectangle 1">
            <a:extLst>
              <a:ext uri="{FF2B5EF4-FFF2-40B4-BE49-F238E27FC236}">
                <a16:creationId xmlns:a16="http://schemas.microsoft.com/office/drawing/2014/main" id="{6A0B27D2-BF4D-5CAC-3F66-2A8141F2840A}"/>
              </a:ext>
            </a:extLst>
          </p:cNvPr>
          <p:cNvSpPr/>
          <p:nvPr/>
        </p:nvSpPr>
        <p:spPr>
          <a:xfrm>
            <a:off x="1543049" y="977850"/>
            <a:ext cx="2160000" cy="468000"/>
          </a:xfrm>
          <a:prstGeom prst="rect">
            <a:avLst/>
          </a:prstGeom>
          <a:solidFill>
            <a:schemeClr val="accent4"/>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Leadership</a:t>
            </a:r>
            <a:r>
              <a:rPr lang="en-GB" sz="1200" b="1" dirty="0">
                <a:solidFill>
                  <a:srgbClr val="FFFFFF"/>
                </a:solidFill>
                <a:latin typeface="Arial"/>
              </a:rPr>
              <a:t> and c</a:t>
            </a:r>
            <a:r>
              <a:rPr kumimoji="0" lang="en-GB" sz="1200" b="1" i="0" u="none" strike="noStrike" kern="1200" cap="none" spc="0" normalizeH="0" baseline="0" noProof="0" dirty="0">
                <a:ln>
                  <a:noFill/>
                </a:ln>
                <a:solidFill>
                  <a:srgbClr val="FFFFFF"/>
                </a:solidFill>
                <a:effectLst/>
                <a:uLnTx/>
                <a:uFillTx/>
                <a:latin typeface="Arial"/>
                <a:ea typeface="+mn-ea"/>
                <a:cs typeface="+mn-cs"/>
              </a:rPr>
              <a:t>ulture</a:t>
            </a:r>
          </a:p>
        </p:txBody>
      </p:sp>
      <p:sp>
        <p:nvSpPr>
          <p:cNvPr id="4" name="Rectangle 3">
            <a:extLst>
              <a:ext uri="{FF2B5EF4-FFF2-40B4-BE49-F238E27FC236}">
                <a16:creationId xmlns:a16="http://schemas.microsoft.com/office/drawing/2014/main" id="{4770567F-C5D8-81AC-97A8-7845E4EB4BE6}"/>
              </a:ext>
            </a:extLst>
          </p:cNvPr>
          <p:cNvSpPr/>
          <p:nvPr/>
        </p:nvSpPr>
        <p:spPr>
          <a:xfrm>
            <a:off x="4777969" y="998709"/>
            <a:ext cx="2160000" cy="468000"/>
          </a:xfrm>
          <a:prstGeom prst="rect">
            <a:avLst/>
          </a:prstGeom>
          <a:solidFill>
            <a:schemeClr val="accent4"/>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Data-driven change</a:t>
            </a:r>
          </a:p>
        </p:txBody>
      </p:sp>
      <p:cxnSp>
        <p:nvCxnSpPr>
          <p:cNvPr id="6" name="Straight Connector 5">
            <a:extLst>
              <a:ext uri="{FF2B5EF4-FFF2-40B4-BE49-F238E27FC236}">
                <a16:creationId xmlns:a16="http://schemas.microsoft.com/office/drawing/2014/main" id="{1E2986FD-F5AA-5CBA-18F1-DD6CF11F444C}"/>
              </a:ext>
            </a:extLst>
          </p:cNvPr>
          <p:cNvCxnSpPr>
            <a:cxnSpLocks/>
          </p:cNvCxnSpPr>
          <p:nvPr/>
        </p:nvCxnSpPr>
        <p:spPr>
          <a:xfrm>
            <a:off x="7600094" y="1377634"/>
            <a:ext cx="0" cy="3600000"/>
          </a:xfrm>
          <a:prstGeom prst="line">
            <a:avLst/>
          </a:prstGeom>
          <a:ln w="9525" cap="rnd" cmpd="sng" algn="ctr">
            <a:solidFill>
              <a:schemeClr val="bg1">
                <a:lumMod val="65000"/>
              </a:schemeClr>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1E53DF4-9DD8-6752-DC40-1ADC6F2B1162}"/>
              </a:ext>
            </a:extLst>
          </p:cNvPr>
          <p:cNvCxnSpPr>
            <a:cxnSpLocks/>
          </p:cNvCxnSpPr>
          <p:nvPr/>
        </p:nvCxnSpPr>
        <p:spPr>
          <a:xfrm>
            <a:off x="10291814" y="1424287"/>
            <a:ext cx="0" cy="3600000"/>
          </a:xfrm>
          <a:prstGeom prst="line">
            <a:avLst/>
          </a:prstGeom>
          <a:ln w="9525" cap="rnd" cmpd="sng" algn="ctr">
            <a:solidFill>
              <a:schemeClr val="bg1">
                <a:lumMod val="65000"/>
              </a:schemeClr>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5F070CC-9A99-2D38-C349-CBBF36059304}"/>
              </a:ext>
            </a:extLst>
          </p:cNvPr>
          <p:cNvSpPr/>
          <p:nvPr/>
        </p:nvSpPr>
        <p:spPr>
          <a:xfrm>
            <a:off x="8089755" y="1001043"/>
            <a:ext cx="2160000" cy="468000"/>
          </a:xfrm>
          <a:prstGeom prst="rect">
            <a:avLst/>
          </a:prstGeom>
          <a:solidFill>
            <a:schemeClr val="accent4"/>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Fair opportunities for all</a:t>
            </a:r>
          </a:p>
        </p:txBody>
      </p:sp>
      <p:sp>
        <p:nvSpPr>
          <p:cNvPr id="17" name="Rectangle 16">
            <a:extLst>
              <a:ext uri="{FF2B5EF4-FFF2-40B4-BE49-F238E27FC236}">
                <a16:creationId xmlns:a16="http://schemas.microsoft.com/office/drawing/2014/main" id="{BEDE76AE-181B-375C-D2AB-A86B8D2698C8}"/>
              </a:ext>
            </a:extLst>
          </p:cNvPr>
          <p:cNvSpPr/>
          <p:nvPr/>
        </p:nvSpPr>
        <p:spPr>
          <a:xfrm>
            <a:off x="1622957" y="2365867"/>
            <a:ext cx="2007137" cy="432476"/>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Senior Leaders’ listening exercises and floor walks</a:t>
            </a:r>
          </a:p>
        </p:txBody>
      </p:sp>
      <p:sp>
        <p:nvSpPr>
          <p:cNvPr id="23" name="Rectangle 22">
            <a:extLst>
              <a:ext uri="{FF2B5EF4-FFF2-40B4-BE49-F238E27FC236}">
                <a16:creationId xmlns:a16="http://schemas.microsoft.com/office/drawing/2014/main" id="{26F8A1CD-91AB-EB5F-C9A1-306D104BE527}"/>
              </a:ext>
            </a:extLst>
          </p:cNvPr>
          <p:cNvSpPr/>
          <p:nvPr/>
        </p:nvSpPr>
        <p:spPr>
          <a:xfrm>
            <a:off x="4854401" y="1549674"/>
            <a:ext cx="2007137" cy="41868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Increase declarations</a:t>
            </a:r>
          </a:p>
        </p:txBody>
      </p:sp>
      <p:sp>
        <p:nvSpPr>
          <p:cNvPr id="24" name="Rectangle 23">
            <a:extLst>
              <a:ext uri="{FF2B5EF4-FFF2-40B4-BE49-F238E27FC236}">
                <a16:creationId xmlns:a16="http://schemas.microsoft.com/office/drawing/2014/main" id="{B201B83E-5067-FF69-8D43-DF748EA666F8}"/>
              </a:ext>
            </a:extLst>
          </p:cNvPr>
          <p:cNvSpPr/>
          <p:nvPr/>
        </p:nvSpPr>
        <p:spPr>
          <a:xfrm>
            <a:off x="1622957" y="3647955"/>
            <a:ext cx="2007137" cy="36517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Reverse mentoring</a:t>
            </a:r>
          </a:p>
        </p:txBody>
      </p:sp>
      <p:sp>
        <p:nvSpPr>
          <p:cNvPr id="27" name="Rectangle 26">
            <a:extLst>
              <a:ext uri="{FF2B5EF4-FFF2-40B4-BE49-F238E27FC236}">
                <a16:creationId xmlns:a16="http://schemas.microsoft.com/office/drawing/2014/main" id="{A24AA8FD-C370-736B-C995-945E55BF63F5}"/>
              </a:ext>
            </a:extLst>
          </p:cNvPr>
          <p:cNvSpPr/>
          <p:nvPr/>
        </p:nvSpPr>
        <p:spPr>
          <a:xfrm>
            <a:off x="8166187" y="2358664"/>
            <a:ext cx="2007137" cy="3672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Refresh diverse panels guidance</a:t>
            </a:r>
          </a:p>
        </p:txBody>
      </p:sp>
      <p:sp>
        <p:nvSpPr>
          <p:cNvPr id="33" name="Rectangle 32">
            <a:extLst>
              <a:ext uri="{FF2B5EF4-FFF2-40B4-BE49-F238E27FC236}">
                <a16:creationId xmlns:a16="http://schemas.microsoft.com/office/drawing/2014/main" id="{FAE829C3-A6B8-84FD-9048-CC21D7D832A4}"/>
              </a:ext>
            </a:extLst>
          </p:cNvPr>
          <p:cNvSpPr/>
          <p:nvPr/>
        </p:nvSpPr>
        <p:spPr>
          <a:xfrm>
            <a:off x="1622957" y="4052882"/>
            <a:ext cx="2007137" cy="36517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Staff and a</a:t>
            </a:r>
            <a:r>
              <a:rPr lang="en-GB" sz="1100" dirty="0">
                <a:solidFill>
                  <a:srgbClr val="000000"/>
                </a:solidFill>
                <a:latin typeface="Arial"/>
              </a:rPr>
              <a:t>lly n</a:t>
            </a:r>
            <a:r>
              <a:rPr kumimoji="0" lang="en-GB" sz="1100" b="0" i="0" u="none" strike="noStrike" kern="1200" cap="none" spc="0" normalizeH="0" baseline="0" noProof="0" dirty="0">
                <a:ln>
                  <a:noFill/>
                </a:ln>
                <a:solidFill>
                  <a:srgbClr val="000000"/>
                </a:solidFill>
                <a:effectLst/>
                <a:uLnTx/>
                <a:uFillTx/>
                <a:latin typeface="Arial"/>
                <a:ea typeface="+mn-ea"/>
                <a:cs typeface="+mn-cs"/>
              </a:rPr>
              <a:t>networks</a:t>
            </a:r>
          </a:p>
        </p:txBody>
      </p:sp>
      <p:sp>
        <p:nvSpPr>
          <p:cNvPr id="37" name="Rectangle 36">
            <a:extLst>
              <a:ext uri="{FF2B5EF4-FFF2-40B4-BE49-F238E27FC236}">
                <a16:creationId xmlns:a16="http://schemas.microsoft.com/office/drawing/2014/main" id="{DB5468A3-43FC-C0B1-737F-A57133671516}"/>
              </a:ext>
            </a:extLst>
          </p:cNvPr>
          <p:cNvSpPr/>
          <p:nvPr/>
        </p:nvSpPr>
        <p:spPr>
          <a:xfrm>
            <a:off x="8166187" y="3169372"/>
            <a:ext cx="2007137" cy="572044"/>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Succession planning and transparency of career development</a:t>
            </a:r>
          </a:p>
        </p:txBody>
      </p:sp>
      <p:sp>
        <p:nvSpPr>
          <p:cNvPr id="41" name="Rectangle 40">
            <a:extLst>
              <a:ext uri="{FF2B5EF4-FFF2-40B4-BE49-F238E27FC236}">
                <a16:creationId xmlns:a16="http://schemas.microsoft.com/office/drawing/2014/main" id="{50318ABC-503D-6D96-C567-7AA2EBFB1078}"/>
              </a:ext>
            </a:extLst>
          </p:cNvPr>
          <p:cNvSpPr/>
          <p:nvPr/>
        </p:nvSpPr>
        <p:spPr>
          <a:xfrm>
            <a:off x="1622957" y="1936555"/>
            <a:ext cx="2007137" cy="38955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chemeClr val="tx1"/>
                </a:solidFill>
                <a:effectLst/>
                <a:uLnTx/>
                <a:uFillTx/>
                <a:latin typeface="Arial"/>
                <a:ea typeface="+mn-ea"/>
                <a:cs typeface="+mn-cs"/>
              </a:rPr>
              <a:t>EDI Objectives for Exec Board</a:t>
            </a:r>
          </a:p>
        </p:txBody>
      </p:sp>
      <p:sp>
        <p:nvSpPr>
          <p:cNvPr id="50" name="Rectangle 49">
            <a:extLst>
              <a:ext uri="{FF2B5EF4-FFF2-40B4-BE49-F238E27FC236}">
                <a16:creationId xmlns:a16="http://schemas.microsoft.com/office/drawing/2014/main" id="{8508282D-E2CC-5970-C9D4-DB2C372FCB67}"/>
              </a:ext>
            </a:extLst>
          </p:cNvPr>
          <p:cNvSpPr/>
          <p:nvPr/>
        </p:nvSpPr>
        <p:spPr>
          <a:xfrm>
            <a:off x="8166187" y="1552008"/>
            <a:ext cx="2007137" cy="36517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Career sponsorship</a:t>
            </a:r>
          </a:p>
        </p:txBody>
      </p:sp>
      <p:sp>
        <p:nvSpPr>
          <p:cNvPr id="51" name="Rectangle 50">
            <a:extLst>
              <a:ext uri="{FF2B5EF4-FFF2-40B4-BE49-F238E27FC236}">
                <a16:creationId xmlns:a16="http://schemas.microsoft.com/office/drawing/2014/main" id="{B2C351C9-707B-92F8-BBFF-AF52E8DE61D6}"/>
              </a:ext>
            </a:extLst>
          </p:cNvPr>
          <p:cNvSpPr/>
          <p:nvPr/>
        </p:nvSpPr>
        <p:spPr>
          <a:xfrm>
            <a:off x="8166187" y="1955336"/>
            <a:ext cx="2007137" cy="36517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Leadership Academy Programme</a:t>
            </a:r>
          </a:p>
        </p:txBody>
      </p:sp>
      <p:sp>
        <p:nvSpPr>
          <p:cNvPr id="52" name="Rectangle 51">
            <a:extLst>
              <a:ext uri="{FF2B5EF4-FFF2-40B4-BE49-F238E27FC236}">
                <a16:creationId xmlns:a16="http://schemas.microsoft.com/office/drawing/2014/main" id="{4358EE57-CDF8-0F04-F5BF-6DBF1B0A754E}"/>
              </a:ext>
            </a:extLst>
          </p:cNvPr>
          <p:cNvSpPr/>
          <p:nvPr/>
        </p:nvSpPr>
        <p:spPr>
          <a:xfrm>
            <a:off x="1622957" y="1531626"/>
            <a:ext cx="2007137" cy="36517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Anti-racism charter </a:t>
            </a:r>
          </a:p>
        </p:txBody>
      </p:sp>
      <p:sp>
        <p:nvSpPr>
          <p:cNvPr id="53" name="Rectangle 52">
            <a:extLst>
              <a:ext uri="{FF2B5EF4-FFF2-40B4-BE49-F238E27FC236}">
                <a16:creationId xmlns:a16="http://schemas.microsoft.com/office/drawing/2014/main" id="{3F09F279-3860-EC3A-E5A6-0BBDC1CCDF73}"/>
              </a:ext>
            </a:extLst>
          </p:cNvPr>
          <p:cNvSpPr/>
          <p:nvPr/>
        </p:nvSpPr>
        <p:spPr>
          <a:xfrm>
            <a:off x="1622957" y="3243026"/>
            <a:ext cx="2007137" cy="36517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Building psychological safety</a:t>
            </a:r>
          </a:p>
        </p:txBody>
      </p:sp>
      <p:cxnSp>
        <p:nvCxnSpPr>
          <p:cNvPr id="60" name="Straight Connector 59">
            <a:extLst>
              <a:ext uri="{FF2B5EF4-FFF2-40B4-BE49-F238E27FC236}">
                <a16:creationId xmlns:a16="http://schemas.microsoft.com/office/drawing/2014/main" id="{E4A8D209-B242-1270-39FB-D8C680840086}"/>
              </a:ext>
            </a:extLst>
          </p:cNvPr>
          <p:cNvCxnSpPr>
            <a:cxnSpLocks/>
          </p:cNvCxnSpPr>
          <p:nvPr/>
        </p:nvCxnSpPr>
        <p:spPr>
          <a:xfrm>
            <a:off x="4278439" y="1377634"/>
            <a:ext cx="0" cy="3600000"/>
          </a:xfrm>
          <a:prstGeom prst="line">
            <a:avLst/>
          </a:prstGeom>
          <a:ln w="9525" cap="rnd" cmpd="sng" algn="ctr">
            <a:solidFill>
              <a:schemeClr val="bg1">
                <a:lumMod val="65000"/>
              </a:schemeClr>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84513413-7827-ACB5-80FF-6D14317EA7E2}"/>
              </a:ext>
            </a:extLst>
          </p:cNvPr>
          <p:cNvSpPr/>
          <p:nvPr/>
        </p:nvSpPr>
        <p:spPr>
          <a:xfrm>
            <a:off x="1180730" y="5219775"/>
            <a:ext cx="9499107" cy="622774"/>
          </a:xfrm>
          <a:prstGeom prst="rect">
            <a:avLst/>
          </a:prstGeom>
          <a:solidFill>
            <a:schemeClr val="accent4"/>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Communications and engagement</a:t>
            </a:r>
          </a:p>
        </p:txBody>
      </p:sp>
      <p:sp>
        <p:nvSpPr>
          <p:cNvPr id="63" name="Rectangle 62">
            <a:extLst>
              <a:ext uri="{FF2B5EF4-FFF2-40B4-BE49-F238E27FC236}">
                <a16:creationId xmlns:a16="http://schemas.microsoft.com/office/drawing/2014/main" id="{D3C254B0-B9A7-8151-A69E-0287B1395852}"/>
              </a:ext>
            </a:extLst>
          </p:cNvPr>
          <p:cNvSpPr/>
          <p:nvPr/>
        </p:nvSpPr>
        <p:spPr>
          <a:xfrm>
            <a:off x="4854401" y="2004150"/>
            <a:ext cx="2007137" cy="418688"/>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Use data to measure success and inform initiatives</a:t>
            </a:r>
          </a:p>
        </p:txBody>
      </p:sp>
      <p:sp>
        <p:nvSpPr>
          <p:cNvPr id="65" name="Rectangle 64">
            <a:extLst>
              <a:ext uri="{FF2B5EF4-FFF2-40B4-BE49-F238E27FC236}">
                <a16:creationId xmlns:a16="http://schemas.microsoft.com/office/drawing/2014/main" id="{BFBA948F-B713-9A29-6F68-98E66BF33B94}"/>
              </a:ext>
            </a:extLst>
          </p:cNvPr>
          <p:cNvSpPr/>
          <p:nvPr/>
        </p:nvSpPr>
        <p:spPr>
          <a:xfrm>
            <a:off x="4854401" y="2913102"/>
            <a:ext cx="2007137"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rIns="180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Improve data transparency</a:t>
            </a:r>
          </a:p>
        </p:txBody>
      </p:sp>
      <p:cxnSp>
        <p:nvCxnSpPr>
          <p:cNvPr id="84" name="Straight Connector 83">
            <a:extLst>
              <a:ext uri="{FF2B5EF4-FFF2-40B4-BE49-F238E27FC236}">
                <a16:creationId xmlns:a16="http://schemas.microsoft.com/office/drawing/2014/main" id="{3D0F4E8B-EA4D-E60B-43B0-DBF84702BD98}"/>
              </a:ext>
            </a:extLst>
          </p:cNvPr>
          <p:cNvCxnSpPr>
            <a:cxnSpLocks/>
          </p:cNvCxnSpPr>
          <p:nvPr/>
        </p:nvCxnSpPr>
        <p:spPr>
          <a:xfrm>
            <a:off x="617733" y="5068325"/>
            <a:ext cx="10332000" cy="0"/>
          </a:xfrm>
          <a:prstGeom prst="line">
            <a:avLst/>
          </a:prstGeom>
          <a:ln w="9525" cap="rnd" cmpd="sng" algn="ctr">
            <a:solidFill>
              <a:schemeClr val="bg1">
                <a:lumMod val="65000"/>
              </a:schemeClr>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DC4316C-5506-7B89-1AFB-546ED42378E3}"/>
              </a:ext>
            </a:extLst>
          </p:cNvPr>
          <p:cNvSpPr/>
          <p:nvPr/>
        </p:nvSpPr>
        <p:spPr>
          <a:xfrm>
            <a:off x="1622957" y="2838097"/>
            <a:ext cx="2007137" cy="36517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Support to Exec </a:t>
            </a:r>
          </a:p>
        </p:txBody>
      </p:sp>
      <p:sp>
        <p:nvSpPr>
          <p:cNvPr id="10" name="Rectangle 9">
            <a:extLst>
              <a:ext uri="{FF2B5EF4-FFF2-40B4-BE49-F238E27FC236}">
                <a16:creationId xmlns:a16="http://schemas.microsoft.com/office/drawing/2014/main" id="{A7A357C4-4DEC-FF25-4F8A-1D1F4AEDBD5B}"/>
              </a:ext>
            </a:extLst>
          </p:cNvPr>
          <p:cNvSpPr/>
          <p:nvPr/>
        </p:nvSpPr>
        <p:spPr>
          <a:xfrm>
            <a:off x="4854400" y="2458626"/>
            <a:ext cx="2007137" cy="41868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Develop EDI dashboard</a:t>
            </a:r>
          </a:p>
        </p:txBody>
      </p:sp>
      <p:sp>
        <p:nvSpPr>
          <p:cNvPr id="11" name="Rectangle 10">
            <a:extLst>
              <a:ext uri="{FF2B5EF4-FFF2-40B4-BE49-F238E27FC236}">
                <a16:creationId xmlns:a16="http://schemas.microsoft.com/office/drawing/2014/main" id="{D9D6C3FB-F19C-725D-5D4D-3AF6428C7AE4}"/>
              </a:ext>
            </a:extLst>
          </p:cNvPr>
          <p:cNvSpPr/>
          <p:nvPr/>
        </p:nvSpPr>
        <p:spPr>
          <a:xfrm>
            <a:off x="8166185" y="2764017"/>
            <a:ext cx="2007137" cy="3672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L&amp;D and education initiatives</a:t>
            </a:r>
            <a:endParaRPr kumimoji="0" lang="en-GB" sz="11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p:txBody>
      </p:sp>
      <p:sp>
        <p:nvSpPr>
          <p:cNvPr id="47" name="TextBox 46">
            <a:extLst>
              <a:ext uri="{FF2B5EF4-FFF2-40B4-BE49-F238E27FC236}">
                <a16:creationId xmlns:a16="http://schemas.microsoft.com/office/drawing/2014/main" id="{F3F2C9E7-E6B6-A33C-E558-257136C45761}"/>
              </a:ext>
            </a:extLst>
          </p:cNvPr>
          <p:cNvSpPr txBox="1"/>
          <p:nvPr/>
        </p:nvSpPr>
        <p:spPr>
          <a:xfrm>
            <a:off x="3630094" y="6462325"/>
            <a:ext cx="281016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Key</a:t>
            </a:r>
          </a:p>
        </p:txBody>
      </p:sp>
      <p:grpSp>
        <p:nvGrpSpPr>
          <p:cNvPr id="59" name="Group 58">
            <a:extLst>
              <a:ext uri="{FF2B5EF4-FFF2-40B4-BE49-F238E27FC236}">
                <a16:creationId xmlns:a16="http://schemas.microsoft.com/office/drawing/2014/main" id="{A3975360-27EA-2AD7-D299-9D524AC669CD}"/>
              </a:ext>
            </a:extLst>
          </p:cNvPr>
          <p:cNvGrpSpPr/>
          <p:nvPr/>
        </p:nvGrpSpPr>
        <p:grpSpPr>
          <a:xfrm>
            <a:off x="5386171" y="6419404"/>
            <a:ext cx="2149666" cy="261610"/>
            <a:chOff x="5486673" y="6379648"/>
            <a:chExt cx="2149666" cy="261610"/>
          </a:xfrm>
        </p:grpSpPr>
        <p:sp>
          <p:nvSpPr>
            <p:cNvPr id="62" name="TextBox 61">
              <a:extLst>
                <a:ext uri="{FF2B5EF4-FFF2-40B4-BE49-F238E27FC236}">
                  <a16:creationId xmlns:a16="http://schemas.microsoft.com/office/drawing/2014/main" id="{96DB23EE-3FBA-458B-C07D-F4CD7FAF79A0}"/>
                </a:ext>
              </a:extLst>
            </p:cNvPr>
            <p:cNvSpPr txBox="1"/>
            <p:nvPr/>
          </p:nvSpPr>
          <p:spPr>
            <a:xfrm>
              <a:off x="5955023" y="6379648"/>
              <a:ext cx="168131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Initiatives in progress</a:t>
              </a:r>
            </a:p>
          </p:txBody>
        </p:sp>
        <p:sp>
          <p:nvSpPr>
            <p:cNvPr id="64" name="Rectangle 63">
              <a:extLst>
                <a:ext uri="{FF2B5EF4-FFF2-40B4-BE49-F238E27FC236}">
                  <a16:creationId xmlns:a16="http://schemas.microsoft.com/office/drawing/2014/main" id="{9B718F92-B929-6463-920E-D66378BC6D61}"/>
                </a:ext>
              </a:extLst>
            </p:cNvPr>
            <p:cNvSpPr/>
            <p:nvPr/>
          </p:nvSpPr>
          <p:spPr>
            <a:xfrm>
              <a:off x="5486673" y="6422569"/>
              <a:ext cx="468350" cy="17576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12" name="Rectangle 11">
            <a:extLst>
              <a:ext uri="{FF2B5EF4-FFF2-40B4-BE49-F238E27FC236}">
                <a16:creationId xmlns:a16="http://schemas.microsoft.com/office/drawing/2014/main" id="{3F3FAD7C-3CA2-CC0B-1062-620FAA7F8B8A}"/>
              </a:ext>
            </a:extLst>
          </p:cNvPr>
          <p:cNvSpPr/>
          <p:nvPr/>
        </p:nvSpPr>
        <p:spPr>
          <a:xfrm>
            <a:off x="4831625" y="3453230"/>
            <a:ext cx="2007137" cy="4680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rIns="180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solidFill>
                  <a:srgbClr val="000000"/>
                </a:solidFill>
                <a:effectLst/>
                <a:uLnTx/>
                <a:uFillTx/>
                <a:latin typeface="Arial"/>
                <a:ea typeface="+mn-ea"/>
                <a:cs typeface="+mn-cs"/>
              </a:rPr>
              <a:t>EDS2022 - Activity</a:t>
            </a:r>
          </a:p>
        </p:txBody>
      </p:sp>
    </p:spTree>
    <p:extLst>
      <p:ext uri="{BB962C8B-B14F-4D97-AF65-F5344CB8AC3E}">
        <p14:creationId xmlns:p14="http://schemas.microsoft.com/office/powerpoint/2010/main" val="418760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45" y="221673"/>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Our data – WRES</a:t>
            </a:r>
          </a:p>
        </p:txBody>
      </p:sp>
      <p:graphicFrame>
        <p:nvGraphicFramePr>
          <p:cNvPr id="4" name="Content Placeholder 3">
            <a:extLst>
              <a:ext uri="{FF2B5EF4-FFF2-40B4-BE49-F238E27FC236}">
                <a16:creationId xmlns:a16="http://schemas.microsoft.com/office/drawing/2014/main" id="{371B30DC-CF80-DA4F-C435-9C1182E3B3E0}"/>
              </a:ext>
            </a:extLst>
          </p:cNvPr>
          <p:cNvGraphicFramePr>
            <a:graphicFrameLocks noGrp="1"/>
          </p:cNvGraphicFramePr>
          <p:nvPr>
            <p:ph idx="1"/>
          </p:nvPr>
        </p:nvGraphicFramePr>
        <p:xfrm>
          <a:off x="115410" y="790113"/>
          <a:ext cx="11674134" cy="4802819"/>
        </p:xfrm>
        <a:graphic>
          <a:graphicData uri="http://schemas.openxmlformats.org/drawingml/2006/table">
            <a:tbl>
              <a:tblPr>
                <a:tableStyleId>{5C22544A-7EE6-4342-B048-85BDC9FD1C3A}</a:tableStyleId>
              </a:tblPr>
              <a:tblGrid>
                <a:gridCol w="367110">
                  <a:extLst>
                    <a:ext uri="{9D8B030D-6E8A-4147-A177-3AD203B41FA5}">
                      <a16:colId xmlns:a16="http://schemas.microsoft.com/office/drawing/2014/main" val="4033838412"/>
                    </a:ext>
                  </a:extLst>
                </a:gridCol>
                <a:gridCol w="6373052">
                  <a:extLst>
                    <a:ext uri="{9D8B030D-6E8A-4147-A177-3AD203B41FA5}">
                      <a16:colId xmlns:a16="http://schemas.microsoft.com/office/drawing/2014/main" val="3766841443"/>
                    </a:ext>
                  </a:extLst>
                </a:gridCol>
                <a:gridCol w="704854">
                  <a:extLst>
                    <a:ext uri="{9D8B030D-6E8A-4147-A177-3AD203B41FA5}">
                      <a16:colId xmlns:a16="http://schemas.microsoft.com/office/drawing/2014/main" val="3113247835"/>
                    </a:ext>
                  </a:extLst>
                </a:gridCol>
                <a:gridCol w="469902">
                  <a:extLst>
                    <a:ext uri="{9D8B030D-6E8A-4147-A177-3AD203B41FA5}">
                      <a16:colId xmlns:a16="http://schemas.microsoft.com/office/drawing/2014/main" val="4192339541"/>
                    </a:ext>
                  </a:extLst>
                </a:gridCol>
                <a:gridCol w="469902">
                  <a:extLst>
                    <a:ext uri="{9D8B030D-6E8A-4147-A177-3AD203B41FA5}">
                      <a16:colId xmlns:a16="http://schemas.microsoft.com/office/drawing/2014/main" val="3445015844"/>
                    </a:ext>
                  </a:extLst>
                </a:gridCol>
                <a:gridCol w="469902">
                  <a:extLst>
                    <a:ext uri="{9D8B030D-6E8A-4147-A177-3AD203B41FA5}">
                      <a16:colId xmlns:a16="http://schemas.microsoft.com/office/drawing/2014/main" val="2147732382"/>
                    </a:ext>
                  </a:extLst>
                </a:gridCol>
                <a:gridCol w="469902">
                  <a:extLst>
                    <a:ext uri="{9D8B030D-6E8A-4147-A177-3AD203B41FA5}">
                      <a16:colId xmlns:a16="http://schemas.microsoft.com/office/drawing/2014/main" val="4289018234"/>
                    </a:ext>
                  </a:extLst>
                </a:gridCol>
                <a:gridCol w="469902">
                  <a:extLst>
                    <a:ext uri="{9D8B030D-6E8A-4147-A177-3AD203B41FA5}">
                      <a16:colId xmlns:a16="http://schemas.microsoft.com/office/drawing/2014/main" val="3383291879"/>
                    </a:ext>
                  </a:extLst>
                </a:gridCol>
                <a:gridCol w="469902">
                  <a:extLst>
                    <a:ext uri="{9D8B030D-6E8A-4147-A177-3AD203B41FA5}">
                      <a16:colId xmlns:a16="http://schemas.microsoft.com/office/drawing/2014/main" val="1865570227"/>
                    </a:ext>
                  </a:extLst>
                </a:gridCol>
                <a:gridCol w="469902">
                  <a:extLst>
                    <a:ext uri="{9D8B030D-6E8A-4147-A177-3AD203B41FA5}">
                      <a16:colId xmlns:a16="http://schemas.microsoft.com/office/drawing/2014/main" val="2818397384"/>
                    </a:ext>
                  </a:extLst>
                </a:gridCol>
                <a:gridCol w="469902">
                  <a:extLst>
                    <a:ext uri="{9D8B030D-6E8A-4147-A177-3AD203B41FA5}">
                      <a16:colId xmlns:a16="http://schemas.microsoft.com/office/drawing/2014/main" val="3522738723"/>
                    </a:ext>
                  </a:extLst>
                </a:gridCol>
                <a:gridCol w="469902">
                  <a:extLst>
                    <a:ext uri="{9D8B030D-6E8A-4147-A177-3AD203B41FA5}">
                      <a16:colId xmlns:a16="http://schemas.microsoft.com/office/drawing/2014/main" val="368648833"/>
                    </a:ext>
                  </a:extLst>
                </a:gridCol>
              </a:tblGrid>
              <a:tr h="260081">
                <a:tc>
                  <a:txBody>
                    <a:bodyPr/>
                    <a:lstStyle/>
                    <a:p>
                      <a:pPr algn="l" fontAlgn="b"/>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endParaRPr lang="en-GB" sz="900" b="0" i="0" u="none" strike="noStrike" dirty="0">
                        <a:solidFill>
                          <a:srgbClr val="000000"/>
                        </a:solidFill>
                        <a:effectLst/>
                        <a:latin typeface="Calibri" panose="020F0502020204030204" pitchFamily="34" charset="0"/>
                      </a:endParaRPr>
                    </a:p>
                  </a:txBody>
                  <a:tcPr marL="4981" marR="4981" marT="4981" marB="0" anchor="b"/>
                </a:tc>
                <a:tc gridSpan="4">
                  <a:txBody>
                    <a:bodyPr/>
                    <a:lstStyle/>
                    <a:p>
                      <a:pPr algn="ctr" fontAlgn="b"/>
                      <a:r>
                        <a:rPr lang="en-GB" sz="900" u="none" strike="noStrike" dirty="0">
                          <a:effectLst/>
                        </a:rPr>
                        <a:t>National</a:t>
                      </a:r>
                      <a:endParaRPr lang="en-GB" sz="900" b="1" i="0" u="none" strike="noStrike" dirty="0">
                        <a:solidFill>
                          <a:srgbClr val="000000"/>
                        </a:solidFill>
                        <a:effectLst/>
                        <a:latin typeface="Calibri" panose="020F0502020204030204" pitchFamily="34" charset="0"/>
                      </a:endParaRPr>
                    </a:p>
                  </a:txBody>
                  <a:tcPr marL="4981" marR="4981" marT="4981" marB="0" anchor="b"/>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fontAlgn="b"/>
                      <a:r>
                        <a:rPr lang="en-GB" sz="900" u="none" strike="noStrike" dirty="0">
                          <a:effectLst/>
                        </a:rPr>
                        <a:t>MEH</a:t>
                      </a:r>
                      <a:endParaRPr lang="en-GB" sz="900" b="1" i="0" u="none" strike="noStrike" dirty="0">
                        <a:solidFill>
                          <a:srgbClr val="000000"/>
                        </a:solidFill>
                        <a:effectLst/>
                        <a:latin typeface="Calibri" panose="020F0502020204030204" pitchFamily="34" charset="0"/>
                      </a:endParaRPr>
                    </a:p>
                  </a:txBody>
                  <a:tcPr marL="4981" marR="4981" marT="4981"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00403460"/>
                  </a:ext>
                </a:extLst>
              </a:tr>
              <a:tr h="260081">
                <a:tc gridSpan="2">
                  <a:txBody>
                    <a:bodyPr/>
                    <a:lstStyle/>
                    <a:p>
                      <a:pPr algn="l" fontAlgn="b"/>
                      <a:r>
                        <a:rPr lang="en-GB" sz="900" u="none" strike="noStrike" dirty="0">
                          <a:effectLst/>
                        </a:rPr>
                        <a:t>WRES Indicator</a:t>
                      </a:r>
                      <a:endParaRPr lang="en-GB" sz="900" b="1" i="0" u="none" strike="noStrike" dirty="0">
                        <a:solidFill>
                          <a:srgbClr val="000000"/>
                        </a:solidFill>
                        <a:effectLst/>
                        <a:latin typeface="Calibri" panose="020F0502020204030204" pitchFamily="34" charset="0"/>
                      </a:endParaRPr>
                    </a:p>
                  </a:txBody>
                  <a:tcPr marL="4981" marR="4981" marT="4981" marB="0" anchor="b"/>
                </a:tc>
                <a:tc hMerge="1">
                  <a:txBody>
                    <a:bodyPr/>
                    <a:lstStyle/>
                    <a:p>
                      <a:endParaRPr lang="en-GB"/>
                    </a:p>
                  </a:txBody>
                  <a:tcPr/>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2020</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2021</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2022</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2023</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2020</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2021</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2022</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2023</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2024</a:t>
                      </a:r>
                      <a:endParaRPr lang="en-GB" sz="900" b="1"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761479272"/>
                  </a:ext>
                </a:extLst>
              </a:tr>
              <a:tr h="251411">
                <a:tc rowSpan="2">
                  <a:txBody>
                    <a:bodyPr/>
                    <a:lstStyle/>
                    <a:p>
                      <a:pPr algn="r" fontAlgn="ctr"/>
                      <a:r>
                        <a:rPr lang="en-GB" sz="900" u="none" strike="noStrike" dirty="0">
                          <a:effectLst/>
                        </a:rPr>
                        <a:t>1</a:t>
                      </a:r>
                      <a:endParaRPr lang="en-GB" sz="900" b="1" i="0" u="none" strike="noStrike" dirty="0">
                        <a:solidFill>
                          <a:srgbClr val="000000"/>
                        </a:solidFill>
                        <a:effectLst/>
                        <a:latin typeface="Calibri" panose="020F0502020204030204" pitchFamily="34" charset="0"/>
                      </a:endParaRPr>
                    </a:p>
                  </a:txBody>
                  <a:tcPr marL="4981" marR="4981" marT="4981" marB="0" anchor="ctr"/>
                </a:tc>
                <a:tc rowSpan="2">
                  <a:txBody>
                    <a:bodyPr/>
                    <a:lstStyle/>
                    <a:p>
                      <a:pPr algn="l" fontAlgn="ctr"/>
                      <a:r>
                        <a:rPr lang="en-GB" sz="900" u="none" strike="noStrike" dirty="0">
                          <a:effectLst/>
                        </a:rPr>
                        <a:t>Percentage of BME staff</a:t>
                      </a:r>
                      <a:endParaRPr lang="en-GB" sz="900" b="0"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Overall</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21.0%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22.4%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24.2%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26.4%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52.6%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53.0%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54.4%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55.9%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57.6%</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2138395240"/>
                  </a:ext>
                </a:extLst>
              </a:tr>
              <a:tr h="251411">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VSM</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6.8%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9.2%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3553998421"/>
                  </a:ext>
                </a:extLst>
              </a:tr>
              <a:tr h="502822">
                <a:tc>
                  <a:txBody>
                    <a:bodyPr/>
                    <a:lstStyle/>
                    <a:p>
                      <a:pPr algn="r" fontAlgn="ctr"/>
                      <a:r>
                        <a:rPr lang="en-GB" sz="900" u="none" strike="noStrike" dirty="0">
                          <a:effectLst/>
                        </a:rPr>
                        <a:t>2</a:t>
                      </a:r>
                      <a:endParaRPr lang="en-GB" sz="900" b="1"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Relative likelihood of white applicants being appointed from shortlisting across all posts compared to BME applicants</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1.61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1.61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1.38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1.47</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997262075"/>
                  </a:ext>
                </a:extLst>
              </a:tr>
              <a:tr h="502822">
                <a:tc>
                  <a:txBody>
                    <a:bodyPr/>
                    <a:lstStyle/>
                    <a:p>
                      <a:pPr algn="r" fontAlgn="ctr"/>
                      <a:r>
                        <a:rPr lang="en-GB" sz="900" u="none" strike="noStrike" dirty="0">
                          <a:effectLst/>
                        </a:rPr>
                        <a:t>3</a:t>
                      </a:r>
                      <a:endParaRPr lang="en-GB" sz="900" b="1"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Relative likelihood of BME staff entering the formal disciplinary process compared to white staff</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0.91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0.76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0.98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0.76</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845855257"/>
                  </a:ext>
                </a:extLst>
              </a:tr>
              <a:tr h="502822">
                <a:tc>
                  <a:txBody>
                    <a:bodyPr/>
                    <a:lstStyle/>
                    <a:p>
                      <a:pPr algn="r" fontAlgn="ctr"/>
                      <a:r>
                        <a:rPr lang="en-GB" sz="900" u="none" strike="noStrike" dirty="0">
                          <a:effectLst/>
                        </a:rPr>
                        <a:t>4</a:t>
                      </a:r>
                      <a:endParaRPr lang="en-GB" sz="900" b="1"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Relative likelihood of white staff accessing non-mandatory training and CPD compared to BME staff</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0.73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1.11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0.85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1.4</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2645601947"/>
                  </a:ext>
                </a:extLst>
              </a:tr>
              <a:tr h="251411">
                <a:tc rowSpan="2">
                  <a:txBody>
                    <a:bodyPr/>
                    <a:lstStyle/>
                    <a:p>
                      <a:pPr algn="r" fontAlgn="ctr"/>
                      <a:r>
                        <a:rPr lang="en-GB" sz="900" u="none" strike="noStrike" dirty="0">
                          <a:effectLst/>
                        </a:rPr>
                        <a:t>5</a:t>
                      </a:r>
                      <a:endParaRPr lang="en-GB" sz="900" b="1" i="0" u="none" strike="noStrike" dirty="0">
                        <a:solidFill>
                          <a:srgbClr val="000000"/>
                        </a:solidFill>
                        <a:effectLst/>
                        <a:latin typeface="Calibri" panose="020F0502020204030204" pitchFamily="34" charset="0"/>
                      </a:endParaRPr>
                    </a:p>
                  </a:txBody>
                  <a:tcPr marL="4981" marR="4981" marT="4981" marB="0" anchor="ctr"/>
                </a:tc>
                <a:tc rowSpan="2">
                  <a:txBody>
                    <a:bodyPr/>
                    <a:lstStyle/>
                    <a:p>
                      <a:pPr algn="l" fontAlgn="ctr"/>
                      <a:r>
                        <a:rPr lang="en-GB" sz="900" u="none" strike="noStrike" dirty="0">
                          <a:effectLst/>
                        </a:rPr>
                        <a:t>Percentage of staff experiencing harassment, bullying or abuse from patients, relatives or the public in the last 12months</a:t>
                      </a:r>
                      <a:endParaRPr lang="en-GB" sz="900" b="0"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BME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30.3%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28.9%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29.2%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30.5%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28.3%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29.2%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29.4%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31.8%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25.5%</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4153958487"/>
                  </a:ext>
                </a:extLst>
              </a:tr>
              <a:tr h="251411">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White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27.9%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25.9%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27.0%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26.9%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22.6%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23.6%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26.5%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23.1%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23.0%</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2265605998"/>
                  </a:ext>
                </a:extLst>
              </a:tr>
              <a:tr h="251411">
                <a:tc rowSpan="2">
                  <a:txBody>
                    <a:bodyPr/>
                    <a:lstStyle/>
                    <a:p>
                      <a:pPr algn="r" fontAlgn="ctr"/>
                      <a:r>
                        <a:rPr lang="en-GB" sz="900" u="none" strike="noStrike" dirty="0">
                          <a:effectLst/>
                        </a:rPr>
                        <a:t>6</a:t>
                      </a:r>
                      <a:endParaRPr lang="en-GB" sz="900" b="1" i="0" u="none" strike="noStrike" dirty="0">
                        <a:solidFill>
                          <a:srgbClr val="000000"/>
                        </a:solidFill>
                        <a:effectLst/>
                        <a:latin typeface="Calibri" panose="020F0502020204030204" pitchFamily="34" charset="0"/>
                      </a:endParaRPr>
                    </a:p>
                  </a:txBody>
                  <a:tcPr marL="4981" marR="4981" marT="4981" marB="0" anchor="ctr"/>
                </a:tc>
                <a:tc rowSpan="2">
                  <a:txBody>
                    <a:bodyPr/>
                    <a:lstStyle/>
                    <a:p>
                      <a:pPr algn="l" fontAlgn="ctr"/>
                      <a:r>
                        <a:rPr lang="en-GB" sz="900" u="none" strike="noStrike" dirty="0">
                          <a:effectLst/>
                        </a:rPr>
                        <a:t>Percentage of staff experiencing harassment, bullying or abuse from staff in last 12months</a:t>
                      </a:r>
                      <a:endParaRPr lang="en-GB" sz="900" b="0"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BME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28.4%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28.8%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27.6%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27.5%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28.5%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31.5%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31.8%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32.5%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30.4%</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829663515"/>
                  </a:ext>
                </a:extLst>
              </a:tr>
              <a:tr h="251411">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White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23.6%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23.2%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22.5%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21.7%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22.5%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24.9%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25.4%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25.6%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26.1%</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882061698"/>
                  </a:ext>
                </a:extLst>
              </a:tr>
              <a:tr h="251411">
                <a:tc rowSpan="2">
                  <a:txBody>
                    <a:bodyPr/>
                    <a:lstStyle/>
                    <a:p>
                      <a:pPr algn="r" fontAlgn="ctr"/>
                      <a:r>
                        <a:rPr lang="en-GB" sz="900" u="none" strike="noStrike" dirty="0">
                          <a:effectLst/>
                        </a:rPr>
                        <a:t>7</a:t>
                      </a:r>
                      <a:endParaRPr lang="en-GB" sz="900" b="1" i="0" u="none" strike="noStrike" dirty="0">
                        <a:solidFill>
                          <a:srgbClr val="000000"/>
                        </a:solidFill>
                        <a:effectLst/>
                        <a:latin typeface="Calibri" panose="020F0502020204030204" pitchFamily="34" charset="0"/>
                      </a:endParaRPr>
                    </a:p>
                  </a:txBody>
                  <a:tcPr marL="4981" marR="4981" marT="4981" marB="0" anchor="ctr"/>
                </a:tc>
                <a:tc rowSpan="2">
                  <a:txBody>
                    <a:bodyPr/>
                    <a:lstStyle/>
                    <a:p>
                      <a:pPr algn="l" fontAlgn="ctr"/>
                      <a:r>
                        <a:rPr lang="en-GB" sz="900" u="none" strike="noStrike" dirty="0">
                          <a:effectLst/>
                        </a:rPr>
                        <a:t>Percentage of staff believing that trust provides equal opportunities for career progression or promotion</a:t>
                      </a:r>
                      <a:endParaRPr lang="en-GB" sz="900" b="0"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BME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45.6%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44.0%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44.4%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46.7%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48.2%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45.3%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41.7%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41.7%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42.2%</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2193774827"/>
                  </a:ext>
                </a:extLst>
              </a:tr>
              <a:tr h="251411">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White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59.7%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59.6%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58.7%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59.4%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57.1%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56.4%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56.1%</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54.4%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49.7%</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443034564"/>
                  </a:ext>
                </a:extLst>
              </a:tr>
              <a:tr h="251411">
                <a:tc rowSpan="2">
                  <a:txBody>
                    <a:bodyPr/>
                    <a:lstStyle/>
                    <a:p>
                      <a:pPr algn="r" fontAlgn="ctr"/>
                      <a:r>
                        <a:rPr lang="en-GB" sz="900" u="none" strike="noStrike" dirty="0">
                          <a:effectLst/>
                        </a:rPr>
                        <a:t>8</a:t>
                      </a:r>
                      <a:endParaRPr lang="en-GB" sz="900" b="1" i="0" u="none" strike="noStrike" dirty="0">
                        <a:solidFill>
                          <a:srgbClr val="000000"/>
                        </a:solidFill>
                        <a:effectLst/>
                        <a:latin typeface="Calibri" panose="020F0502020204030204" pitchFamily="34" charset="0"/>
                      </a:endParaRPr>
                    </a:p>
                  </a:txBody>
                  <a:tcPr marL="4981" marR="4981" marT="4981" marB="0" anchor="ctr"/>
                </a:tc>
                <a:tc rowSpan="2">
                  <a:txBody>
                    <a:bodyPr/>
                    <a:lstStyle/>
                    <a:p>
                      <a:pPr algn="l" fontAlgn="ctr"/>
                      <a:r>
                        <a:rPr lang="en-GB" sz="900" u="none" strike="noStrike" dirty="0">
                          <a:effectLst/>
                        </a:rPr>
                        <a:t>Percentage of staff personally experiencing discrimination at work from a manager/team leader of other colleagues</a:t>
                      </a:r>
                      <a:endParaRPr lang="en-GB" sz="900" b="0" i="0" u="none" strike="noStrike" dirty="0">
                        <a:solidFill>
                          <a:srgbClr val="000000"/>
                        </a:solidFill>
                        <a:effectLst/>
                        <a:latin typeface="Calibri" panose="020F0502020204030204" pitchFamily="34" charset="0"/>
                      </a:endParaRPr>
                    </a:p>
                  </a:txBody>
                  <a:tcPr marL="4981" marR="4981" marT="4981" marB="0" anchor="ctr"/>
                </a:tc>
                <a:tc>
                  <a:txBody>
                    <a:bodyPr/>
                    <a:lstStyle/>
                    <a:p>
                      <a:pPr algn="l" fontAlgn="b"/>
                      <a:r>
                        <a:rPr lang="en-GB" sz="900" u="none" strike="noStrike" dirty="0">
                          <a:effectLst/>
                        </a:rPr>
                        <a:t>BME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14.5%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16.7%</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17.0%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16.4%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12.5%</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17.3%</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17.6%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17.0%</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4239347211"/>
                  </a:ext>
                </a:extLst>
              </a:tr>
              <a:tr h="251411">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White</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6.0%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6.2%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6.8%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6.6%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13.4%</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7.8%</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8.2%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8.9%</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10.2%</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073598676"/>
                  </a:ext>
                </a:extLst>
              </a:tr>
              <a:tr h="260081">
                <a:tc>
                  <a:txBody>
                    <a:bodyPr/>
                    <a:lstStyle/>
                    <a:p>
                      <a:pPr algn="r" fontAlgn="b"/>
                      <a:r>
                        <a:rPr lang="en-GB" sz="900" u="none" strike="noStrike" dirty="0">
                          <a:effectLst/>
                        </a:rPr>
                        <a:t>9</a:t>
                      </a:r>
                      <a:endParaRPr lang="en-GB" sz="900" b="1"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BME board membership</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12.6%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13.2%</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15.6%</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15.0%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10.0%</a:t>
                      </a:r>
                      <a:endParaRPr lang="en-GB" sz="900" b="0" i="0" u="none" strike="noStrike" dirty="0">
                        <a:solidFill>
                          <a:srgbClr val="000000"/>
                        </a:solidFill>
                        <a:effectLst/>
                        <a:latin typeface="Calibri" panose="020F0502020204030204" pitchFamily="34" charset="0"/>
                      </a:endParaRPr>
                    </a:p>
                  </a:txBody>
                  <a:tcPr marL="4981" marR="4981" marT="4981" marB="0" anchor="b"/>
                </a:tc>
                <a:tc>
                  <a:txBody>
                    <a:bodyPr/>
                    <a:lstStyle/>
                    <a:p>
                      <a:pPr algn="r" fontAlgn="b"/>
                      <a:r>
                        <a:rPr lang="en-GB" sz="900" u="none" strike="noStrike" dirty="0">
                          <a:effectLst/>
                        </a:rPr>
                        <a:t>5.6%</a:t>
                      </a:r>
                      <a:endParaRPr lang="en-GB" sz="900" b="0" i="0" u="none" strike="noStrike" dirty="0">
                        <a:solidFill>
                          <a:srgbClr val="000000"/>
                        </a:solidFill>
                        <a:effectLst/>
                        <a:latin typeface="Calibri" panose="020F0502020204030204" pitchFamily="34" charset="0"/>
                      </a:endParaRPr>
                    </a:p>
                  </a:txBody>
                  <a:tcPr marL="4981" marR="4981" marT="4981" marB="0" anchor="b"/>
                </a:tc>
                <a:extLst>
                  <a:ext uri="{0D108BD9-81ED-4DB2-BD59-A6C34878D82A}">
                    <a16:rowId xmlns:a16="http://schemas.microsoft.com/office/drawing/2014/main" val="1221415083"/>
                  </a:ext>
                </a:extLst>
              </a:tr>
            </a:tbl>
          </a:graphicData>
        </a:graphic>
      </p:graphicFrame>
    </p:spTree>
    <p:extLst>
      <p:ext uri="{BB962C8B-B14F-4D97-AF65-F5344CB8AC3E}">
        <p14:creationId xmlns:p14="http://schemas.microsoft.com/office/powerpoint/2010/main" val="146056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413766" y="147828"/>
            <a:ext cx="9353550" cy="1028700"/>
          </a:xfrm>
        </p:spPr>
        <p:txBody>
          <a:bodyPr/>
          <a:lstStyle/>
          <a:p>
            <a:r>
              <a:rPr lang="en-GB" dirty="0"/>
              <a:t>Our data – WRES insights </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290476" y="791316"/>
            <a:ext cx="11364468" cy="4982760"/>
          </a:xfrm>
        </p:spPr>
        <p:txBody>
          <a:bodyPr/>
          <a:lstStyle/>
          <a:p>
            <a:r>
              <a:rPr lang="en-GB" dirty="0"/>
              <a:t>Indicator 1 – representation </a:t>
            </a:r>
          </a:p>
          <a:p>
            <a:pPr algn="l"/>
            <a:endParaRPr lang="en-GB" sz="18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en-US" b="0" i="0" u="none" strike="noStrike" baseline="0" dirty="0">
                <a:solidFill>
                  <a:srgbClr val="000000"/>
                </a:solidFill>
                <a:ea typeface="Calibri" panose="020F0502020204030204" pitchFamily="34" charset="0"/>
                <a:cs typeface="Calibri" panose="020F0502020204030204" pitchFamily="34" charset="0"/>
              </a:rPr>
              <a:t>Our position remains stable YoY and we are outperforming the national data, as might be expected for a London-based Trust. </a:t>
            </a:r>
          </a:p>
          <a:p>
            <a:pPr marL="285750" indent="-285750">
              <a:buFont typeface="Arial" panose="020B0604020202020204" pitchFamily="34" charset="0"/>
              <a:buChar char="•"/>
            </a:pPr>
            <a:r>
              <a:rPr lang="en-US" b="0" i="0" u="none" strike="noStrike" baseline="0" dirty="0">
                <a:solidFill>
                  <a:srgbClr val="000000"/>
                </a:solidFill>
                <a:ea typeface="Calibri" panose="020F0502020204030204" pitchFamily="34" charset="0"/>
                <a:cs typeface="Calibri" panose="020F0502020204030204" pitchFamily="34" charset="0"/>
              </a:rPr>
              <a:t>While our overall representation is high, it is observed that representation decreases at more senior levels within the organisation, with a few exception. Representation at senior level is a priority for the Trust, and as making improvement in this area is difficult, it is a key focus for the EDI programme</a:t>
            </a:r>
            <a:r>
              <a:rPr lang="en-US" b="0" dirty="0">
                <a:solidFill>
                  <a:srgbClr val="000000"/>
                </a:solidFill>
                <a:ea typeface="Calibri" panose="020F0502020204030204" pitchFamily="34" charset="0"/>
                <a:cs typeface="Calibri" panose="020F0502020204030204" pitchFamily="34" charset="0"/>
              </a:rPr>
              <a:t> and we have commenced data triangulation to understand the issues and required changes.</a:t>
            </a:r>
            <a:endParaRPr lang="en-US" b="0" i="0" u="none" strike="noStrike" baseline="0" dirty="0">
              <a:solidFill>
                <a:srgbClr val="000000"/>
              </a:solidFill>
              <a:ea typeface="Calibri" panose="020F0502020204030204" pitchFamily="34" charset="0"/>
              <a:cs typeface="Calibri" panose="020F0502020204030204" pitchFamily="34" charset="0"/>
            </a:endParaRPr>
          </a:p>
          <a:p>
            <a:endParaRPr lang="en-US" b="0" dirty="0"/>
          </a:p>
          <a:p>
            <a:r>
              <a:rPr lang="en-US" dirty="0"/>
              <a:t>Indicator 2 - relative likelihood of a white colleague being appointed from</a:t>
            </a:r>
          </a:p>
          <a:p>
            <a:r>
              <a:rPr lang="en-US" dirty="0"/>
              <a:t>Shortlisting</a:t>
            </a:r>
          </a:p>
          <a:p>
            <a:r>
              <a:rPr lang="en-US" b="0" dirty="0"/>
              <a:t>• This shows a decline in our position on this indicator compared to last year and currently forms part of a recruitment outcome review under the EDI programme.</a:t>
            </a:r>
          </a:p>
          <a:p>
            <a:endParaRPr lang="en-GB" b="0" dirty="0"/>
          </a:p>
        </p:txBody>
      </p:sp>
    </p:spTree>
    <p:extLst>
      <p:ext uri="{BB962C8B-B14F-4D97-AF65-F5344CB8AC3E}">
        <p14:creationId xmlns:p14="http://schemas.microsoft.com/office/powerpoint/2010/main" val="220225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313182" y="0"/>
            <a:ext cx="9353550" cy="1028700"/>
          </a:xfrm>
        </p:spPr>
        <p:txBody>
          <a:bodyPr/>
          <a:lstStyle/>
          <a:p>
            <a:r>
              <a:rPr lang="en-GB" dirty="0"/>
              <a:t>Our data - WRES insights</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313182" y="1028700"/>
            <a:ext cx="10915650" cy="4713732"/>
          </a:xfrm>
        </p:spPr>
        <p:txBody>
          <a:bodyPr/>
          <a:lstStyle/>
          <a:p>
            <a:r>
              <a:rPr lang="en-US" dirty="0"/>
              <a:t>Indicator 3 - relative likelihood of BME staff entering formal disciplinary</a:t>
            </a:r>
          </a:p>
          <a:p>
            <a:r>
              <a:rPr lang="en-US" b="0" dirty="0"/>
              <a:t>•The data here improved, meaning improvement in BME colleagues’ likelihood to enter</a:t>
            </a:r>
          </a:p>
          <a:p>
            <a:r>
              <a:rPr lang="en-US" b="0" dirty="0"/>
              <a:t>formal disciplinary process when compared with white colleagues. Performing better than the national average in this indicator is particularly significant as trusts in the London region are “the most challenged in this indicator” according to the 23/24 NHSE national WRES report.</a:t>
            </a:r>
          </a:p>
          <a:p>
            <a:endParaRPr lang="en-US" b="0" dirty="0"/>
          </a:p>
          <a:p>
            <a:r>
              <a:rPr lang="en-US" dirty="0"/>
              <a:t>Indicator 4 - CPD and non mandatory training</a:t>
            </a:r>
          </a:p>
          <a:p>
            <a:r>
              <a:rPr lang="en-US" b="0" dirty="0"/>
              <a:t>• This ratio has worsened compared to last year, meaning worsening inclusivity and deterioration in BME staff, compared to white colleagues, accessing CPD non-mandatory training.</a:t>
            </a:r>
            <a:endParaRPr lang="en-GB" b="0" dirty="0"/>
          </a:p>
        </p:txBody>
      </p:sp>
    </p:spTree>
    <p:extLst>
      <p:ext uri="{BB962C8B-B14F-4D97-AF65-F5344CB8AC3E}">
        <p14:creationId xmlns:p14="http://schemas.microsoft.com/office/powerpoint/2010/main" val="3229784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10F7-3290-E48D-A49B-DD3597F75A22}"/>
              </a:ext>
            </a:extLst>
          </p:cNvPr>
          <p:cNvSpPr>
            <a:spLocks noGrp="1"/>
          </p:cNvSpPr>
          <p:nvPr>
            <p:ph type="title"/>
          </p:nvPr>
        </p:nvSpPr>
        <p:spPr>
          <a:xfrm>
            <a:off x="441198" y="0"/>
            <a:ext cx="9353550" cy="1028700"/>
          </a:xfrm>
        </p:spPr>
        <p:txBody>
          <a:bodyPr/>
          <a:lstStyle/>
          <a:p>
            <a:r>
              <a:rPr lang="en-GB" dirty="0"/>
              <a:t>Our data - WRES insights</a:t>
            </a:r>
          </a:p>
        </p:txBody>
      </p:sp>
      <p:sp>
        <p:nvSpPr>
          <p:cNvPr id="3" name="Content Placeholder 2">
            <a:extLst>
              <a:ext uri="{FF2B5EF4-FFF2-40B4-BE49-F238E27FC236}">
                <a16:creationId xmlns:a16="http://schemas.microsoft.com/office/drawing/2014/main" id="{D26C86DF-7092-6D28-19C0-95873698DD25}"/>
              </a:ext>
            </a:extLst>
          </p:cNvPr>
          <p:cNvSpPr>
            <a:spLocks noGrp="1"/>
          </p:cNvSpPr>
          <p:nvPr>
            <p:ph idx="1"/>
          </p:nvPr>
        </p:nvSpPr>
        <p:spPr>
          <a:xfrm>
            <a:off x="441198" y="1028700"/>
            <a:ext cx="11309604" cy="4494276"/>
          </a:xfrm>
        </p:spPr>
        <p:txBody>
          <a:bodyPr/>
          <a:lstStyle/>
          <a:p>
            <a:r>
              <a:rPr lang="en-US" dirty="0"/>
              <a:t>Indicator 5-8 - staff survey</a:t>
            </a:r>
            <a:endParaRPr lang="en-GB" sz="1800"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en-US" b="0" i="0" u="none" strike="noStrike" baseline="0" dirty="0">
                <a:solidFill>
                  <a:srgbClr val="000000"/>
                </a:solidFill>
              </a:rPr>
              <a:t>Incidences of Bullying, Harassment and abuse is lower compared to last year for our BME colleagues. </a:t>
            </a:r>
          </a:p>
          <a:p>
            <a:pPr marL="342900" indent="-342900">
              <a:buFont typeface="Arial" panose="020B0604020202020204" pitchFamily="34" charset="0"/>
              <a:buChar char="•"/>
            </a:pPr>
            <a:r>
              <a:rPr lang="en-US" b="0" i="0" u="none" strike="noStrike" baseline="0" dirty="0">
                <a:solidFill>
                  <a:srgbClr val="000000"/>
                </a:solidFill>
              </a:rPr>
              <a:t>Trust in the provision of equal opportunities for career progression and promotion is lower amongst our BME colleagues, with the Trust’s position slightly worse than the national data. Compared to last year, the data has slightly improved. </a:t>
            </a:r>
          </a:p>
          <a:p>
            <a:endParaRPr lang="en-US" b="0" dirty="0">
              <a:solidFill>
                <a:srgbClr val="000000"/>
              </a:solidFill>
            </a:endParaRPr>
          </a:p>
          <a:p>
            <a:r>
              <a:rPr lang="en-US" dirty="0"/>
              <a:t>Indicator 9 - Board representation</a:t>
            </a:r>
            <a:endParaRPr lang="en-US" b="0" dirty="0">
              <a:solidFill>
                <a:srgbClr val="000000"/>
              </a:solidFill>
            </a:endParaRPr>
          </a:p>
          <a:p>
            <a:pPr marL="342900" indent="-342900">
              <a:buFont typeface="Arial" panose="020B0604020202020204" pitchFamily="34" charset="0"/>
              <a:buChar char="•"/>
            </a:pPr>
            <a:r>
              <a:rPr lang="en-US" b="0" i="0" u="none" strike="noStrike" baseline="0" dirty="0">
                <a:solidFill>
                  <a:srgbClr val="000000"/>
                </a:solidFill>
              </a:rPr>
              <a:t>Board representation has worsened compared to last year and is below the national picture. Representation at the Board level is a key priority under the EDI programme.</a:t>
            </a:r>
            <a:endParaRPr lang="en-GB" dirty="0"/>
          </a:p>
        </p:txBody>
      </p:sp>
    </p:spTree>
    <p:extLst>
      <p:ext uri="{BB962C8B-B14F-4D97-AF65-F5344CB8AC3E}">
        <p14:creationId xmlns:p14="http://schemas.microsoft.com/office/powerpoint/2010/main" val="304068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ctrTitle"/>
          </p:nvPr>
        </p:nvSpPr>
        <p:spPr>
          <a:xfrm>
            <a:off x="515938" y="2791352"/>
            <a:ext cx="8863567" cy="1711325"/>
          </a:xfrm>
        </p:spPr>
        <p:txBody>
          <a:bodyPr>
            <a:normAutofit/>
          </a:bodyPr>
          <a:lstStyle/>
          <a:p>
            <a:r>
              <a:rPr lang="en-GB" sz="4000" dirty="0">
                <a:solidFill>
                  <a:schemeClr val="accent1">
                    <a:lumMod val="75000"/>
                  </a:schemeClr>
                </a:solidFill>
                <a:latin typeface="Calibri" panose="020F0502020204030204" pitchFamily="34" charset="0"/>
                <a:cs typeface="Calibri" panose="020F0502020204030204" pitchFamily="34" charset="0"/>
              </a:rPr>
              <a:t>23/24 WDES Data and Insights</a:t>
            </a:r>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596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45" y="221673"/>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Our data – WDES Indicator 1-5</a:t>
            </a:r>
          </a:p>
        </p:txBody>
      </p:sp>
      <p:sp>
        <p:nvSpPr>
          <p:cNvPr id="6" name="TextBox 5"/>
          <p:cNvSpPr txBox="1"/>
          <p:nvPr/>
        </p:nvSpPr>
        <p:spPr>
          <a:xfrm>
            <a:off x="4386263" y="5857875"/>
            <a:ext cx="5900737"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NB: Please note that National Data for 2023/2024 has not yet been published</a:t>
            </a:r>
          </a:p>
        </p:txBody>
      </p:sp>
      <p:graphicFrame>
        <p:nvGraphicFramePr>
          <p:cNvPr id="9" name="Table 8">
            <a:extLst>
              <a:ext uri="{FF2B5EF4-FFF2-40B4-BE49-F238E27FC236}">
                <a16:creationId xmlns:a16="http://schemas.microsoft.com/office/drawing/2014/main" id="{87E4E471-EFE7-7C6D-E1D1-F500FA6046C2}"/>
              </a:ext>
            </a:extLst>
          </p:cNvPr>
          <p:cNvGraphicFramePr>
            <a:graphicFrameLocks noGrp="1"/>
          </p:cNvGraphicFramePr>
          <p:nvPr>
            <p:extLst>
              <p:ext uri="{D42A27DB-BD31-4B8C-83A1-F6EECF244321}">
                <p14:modId xmlns:p14="http://schemas.microsoft.com/office/powerpoint/2010/main" val="130781199"/>
              </p:ext>
            </p:extLst>
          </p:nvPr>
        </p:nvGraphicFramePr>
        <p:xfrm>
          <a:off x="417250" y="896645"/>
          <a:ext cx="11141478" cy="4696290"/>
        </p:xfrm>
        <a:graphic>
          <a:graphicData uri="http://schemas.openxmlformats.org/drawingml/2006/table">
            <a:tbl>
              <a:tblPr>
                <a:tableStyleId>{5C22544A-7EE6-4342-B048-85BDC9FD1C3A}</a:tableStyleId>
              </a:tblPr>
              <a:tblGrid>
                <a:gridCol w="262006">
                  <a:extLst>
                    <a:ext uri="{9D8B030D-6E8A-4147-A177-3AD203B41FA5}">
                      <a16:colId xmlns:a16="http://schemas.microsoft.com/office/drawing/2014/main" val="329456011"/>
                    </a:ext>
                  </a:extLst>
                </a:gridCol>
                <a:gridCol w="4092278">
                  <a:extLst>
                    <a:ext uri="{9D8B030D-6E8A-4147-A177-3AD203B41FA5}">
                      <a16:colId xmlns:a16="http://schemas.microsoft.com/office/drawing/2014/main" val="1118548212"/>
                    </a:ext>
                  </a:extLst>
                </a:gridCol>
                <a:gridCol w="1035546">
                  <a:extLst>
                    <a:ext uri="{9D8B030D-6E8A-4147-A177-3AD203B41FA5}">
                      <a16:colId xmlns:a16="http://schemas.microsoft.com/office/drawing/2014/main" val="4130080923"/>
                    </a:ext>
                  </a:extLst>
                </a:gridCol>
                <a:gridCol w="673729">
                  <a:extLst>
                    <a:ext uri="{9D8B030D-6E8A-4147-A177-3AD203B41FA5}">
                      <a16:colId xmlns:a16="http://schemas.microsoft.com/office/drawing/2014/main" val="3373844697"/>
                    </a:ext>
                  </a:extLst>
                </a:gridCol>
                <a:gridCol w="673729">
                  <a:extLst>
                    <a:ext uri="{9D8B030D-6E8A-4147-A177-3AD203B41FA5}">
                      <a16:colId xmlns:a16="http://schemas.microsoft.com/office/drawing/2014/main" val="1201770136"/>
                    </a:ext>
                  </a:extLst>
                </a:gridCol>
                <a:gridCol w="673729">
                  <a:extLst>
                    <a:ext uri="{9D8B030D-6E8A-4147-A177-3AD203B41FA5}">
                      <a16:colId xmlns:a16="http://schemas.microsoft.com/office/drawing/2014/main" val="3759026803"/>
                    </a:ext>
                  </a:extLst>
                </a:gridCol>
                <a:gridCol w="673729">
                  <a:extLst>
                    <a:ext uri="{9D8B030D-6E8A-4147-A177-3AD203B41FA5}">
                      <a16:colId xmlns:a16="http://schemas.microsoft.com/office/drawing/2014/main" val="4227005970"/>
                    </a:ext>
                  </a:extLst>
                </a:gridCol>
                <a:gridCol w="698681">
                  <a:extLst>
                    <a:ext uri="{9D8B030D-6E8A-4147-A177-3AD203B41FA5}">
                      <a16:colId xmlns:a16="http://schemas.microsoft.com/office/drawing/2014/main" val="4139714242"/>
                    </a:ext>
                  </a:extLst>
                </a:gridCol>
                <a:gridCol w="399247">
                  <a:extLst>
                    <a:ext uri="{9D8B030D-6E8A-4147-A177-3AD203B41FA5}">
                      <a16:colId xmlns:a16="http://schemas.microsoft.com/office/drawing/2014/main" val="1319736433"/>
                    </a:ext>
                  </a:extLst>
                </a:gridCol>
                <a:gridCol w="773541">
                  <a:extLst>
                    <a:ext uri="{9D8B030D-6E8A-4147-A177-3AD203B41FA5}">
                      <a16:colId xmlns:a16="http://schemas.microsoft.com/office/drawing/2014/main" val="2163687463"/>
                    </a:ext>
                  </a:extLst>
                </a:gridCol>
                <a:gridCol w="511534">
                  <a:extLst>
                    <a:ext uri="{9D8B030D-6E8A-4147-A177-3AD203B41FA5}">
                      <a16:colId xmlns:a16="http://schemas.microsoft.com/office/drawing/2014/main" val="1750544738"/>
                    </a:ext>
                  </a:extLst>
                </a:gridCol>
                <a:gridCol w="673729">
                  <a:extLst>
                    <a:ext uri="{9D8B030D-6E8A-4147-A177-3AD203B41FA5}">
                      <a16:colId xmlns:a16="http://schemas.microsoft.com/office/drawing/2014/main" val="3742030920"/>
                    </a:ext>
                  </a:extLst>
                </a:gridCol>
              </a:tblGrid>
              <a:tr h="221524">
                <a:tc>
                  <a:txBody>
                    <a:bodyPr/>
                    <a:lstStyle/>
                    <a:p>
                      <a:pPr algn="l" fontAlgn="b"/>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endParaRPr lang="en-GB" sz="900" b="0" i="0" u="none" strike="noStrike" dirty="0">
                        <a:solidFill>
                          <a:srgbClr val="000000"/>
                        </a:solidFill>
                        <a:effectLst/>
                        <a:latin typeface="Calibri" panose="020F0502020204030204" pitchFamily="34" charset="0"/>
                      </a:endParaRPr>
                    </a:p>
                  </a:txBody>
                  <a:tcPr marL="5029" marR="5029" marT="5029" marB="0" anchor="b"/>
                </a:tc>
                <a:tc gridSpan="2">
                  <a:txBody>
                    <a:bodyPr/>
                    <a:lstStyle/>
                    <a:p>
                      <a:pPr algn="ctr" fontAlgn="b"/>
                      <a:r>
                        <a:rPr lang="en-GB" sz="900" u="none" strike="noStrike" dirty="0">
                          <a:effectLst/>
                        </a:rPr>
                        <a:t>National</a:t>
                      </a:r>
                      <a:endParaRPr lang="en-GB" sz="900" b="1" i="0" u="none" strike="noStrike" dirty="0">
                        <a:solidFill>
                          <a:srgbClr val="000000"/>
                        </a:solidFill>
                        <a:effectLst/>
                        <a:latin typeface="Calibri" panose="020F0502020204030204" pitchFamily="34" charset="0"/>
                      </a:endParaRPr>
                    </a:p>
                  </a:txBody>
                  <a:tcPr marL="5029" marR="5029" marT="5029" marB="0" anchor="b"/>
                </a:tc>
                <a:tc hMerge="1">
                  <a:txBody>
                    <a:bodyPr/>
                    <a:lstStyle/>
                    <a:p>
                      <a:endParaRPr lang="en-GB"/>
                    </a:p>
                  </a:txBody>
                  <a:tcPr/>
                </a:tc>
                <a:tc>
                  <a:txBody>
                    <a:bodyPr/>
                    <a:lstStyle/>
                    <a:p>
                      <a:pPr algn="ctr" fontAlgn="b"/>
                      <a:r>
                        <a:rPr lang="en-GB" sz="900" u="none" strike="noStrike" dirty="0">
                          <a:effectLst/>
                        </a:rPr>
                        <a:t> </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ctr" fontAlgn="b"/>
                      <a:r>
                        <a:rPr lang="en-GB" sz="900" u="none" strike="noStrike" dirty="0">
                          <a:effectLst/>
                        </a:rPr>
                        <a:t> </a:t>
                      </a:r>
                      <a:endParaRPr lang="en-GB" sz="900" b="1" i="0" u="none" strike="noStrike" dirty="0">
                        <a:solidFill>
                          <a:srgbClr val="000000"/>
                        </a:solidFill>
                        <a:effectLst/>
                        <a:latin typeface="Calibri" panose="020F0502020204030204" pitchFamily="34" charset="0"/>
                      </a:endParaRPr>
                    </a:p>
                  </a:txBody>
                  <a:tcPr marL="5029" marR="5029" marT="5029" marB="0" anchor="b"/>
                </a:tc>
                <a:tc gridSpan="5">
                  <a:txBody>
                    <a:bodyPr/>
                    <a:lstStyle/>
                    <a:p>
                      <a:pPr algn="ctr" fontAlgn="b"/>
                      <a:r>
                        <a:rPr lang="en-GB" sz="900" u="none" strike="noStrike" dirty="0">
                          <a:effectLst/>
                        </a:rPr>
                        <a:t>MEH</a:t>
                      </a:r>
                      <a:endParaRPr lang="en-GB" sz="900" b="1" i="0" u="none" strike="noStrike" dirty="0">
                        <a:solidFill>
                          <a:srgbClr val="000000"/>
                        </a:solidFill>
                        <a:effectLst/>
                        <a:latin typeface="Calibri" panose="020F0502020204030204" pitchFamily="34" charset="0"/>
                      </a:endParaRPr>
                    </a:p>
                  </a:txBody>
                  <a:tcPr marL="5029" marR="5029" marT="5029"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55767067"/>
                  </a:ext>
                </a:extLst>
              </a:tr>
              <a:tr h="221524">
                <a:tc gridSpan="2">
                  <a:txBody>
                    <a:bodyPr/>
                    <a:lstStyle/>
                    <a:p>
                      <a:pPr algn="l" fontAlgn="b"/>
                      <a:r>
                        <a:rPr lang="en-GB" sz="900" u="none" strike="noStrike" dirty="0">
                          <a:effectLst/>
                        </a:rPr>
                        <a:t>WDES Indicator</a:t>
                      </a:r>
                      <a:endParaRPr lang="en-GB" sz="900" b="1" i="0" u="none" strike="noStrike" dirty="0">
                        <a:solidFill>
                          <a:srgbClr val="000000"/>
                        </a:solidFill>
                        <a:effectLst/>
                        <a:latin typeface="Calibri" panose="020F0502020204030204" pitchFamily="34" charset="0"/>
                      </a:endParaRPr>
                    </a:p>
                  </a:txBody>
                  <a:tcPr marL="5029" marR="5029" marT="5029" marB="0" anchor="b"/>
                </a:tc>
                <a:tc hMerge="1">
                  <a:txBody>
                    <a:bodyPr/>
                    <a:lstStyle/>
                    <a:p>
                      <a:endParaRPr lang="en-GB"/>
                    </a:p>
                  </a:txBody>
                  <a:tcPr/>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2020</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2021</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2022</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2023</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2020</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2021</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2022</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2023</a:t>
                      </a:r>
                      <a:endParaRPr lang="en-GB" sz="900" b="1"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2024</a:t>
                      </a:r>
                      <a:endParaRPr lang="en-GB" sz="900" b="1"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970357410"/>
                  </a:ext>
                </a:extLst>
              </a:tr>
              <a:tr h="214139">
                <a:tc rowSpan="2">
                  <a:txBody>
                    <a:bodyPr/>
                    <a:lstStyle/>
                    <a:p>
                      <a:pPr algn="r" fontAlgn="ctr"/>
                      <a:r>
                        <a:rPr lang="en-GB" sz="900" u="none" strike="noStrike" dirty="0">
                          <a:effectLst/>
                        </a:rPr>
                        <a:t>1</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ctr"/>
                      <a:r>
                        <a:rPr lang="en-GB" sz="900" u="none" strike="noStrike" dirty="0">
                          <a:effectLst/>
                        </a:rPr>
                        <a:t>Representation</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4.90%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3.1%</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880682698"/>
                  </a:ext>
                </a:extLst>
              </a:tr>
              <a:tr h="214139">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73.5%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74.9%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90.4%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93.2%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93.7%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91.3%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89.2%</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437714618"/>
                  </a:ext>
                </a:extLst>
              </a:tr>
              <a:tr h="428278">
                <a:tc>
                  <a:txBody>
                    <a:bodyPr/>
                    <a:lstStyle/>
                    <a:p>
                      <a:pPr algn="r" fontAlgn="ctr"/>
                      <a:r>
                        <a:rPr lang="en-GB" sz="900" u="none" strike="noStrike" dirty="0">
                          <a:effectLst/>
                        </a:rPr>
                        <a:t>2</a:t>
                      </a:r>
                      <a:endParaRPr lang="en-GB" sz="900" b="1"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Relative likelihood of non-disabled applicants being appointed from shortlisting across all posts compared to disabled applicants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1.2</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1.1</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1.1</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0.99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470232561"/>
                  </a:ext>
                </a:extLst>
              </a:tr>
              <a:tr h="583344">
                <a:tc>
                  <a:txBody>
                    <a:bodyPr/>
                    <a:lstStyle/>
                    <a:p>
                      <a:pPr algn="r" fontAlgn="ctr"/>
                      <a:r>
                        <a:rPr lang="en-GB" sz="900" u="none" strike="noStrike" dirty="0">
                          <a:effectLst/>
                        </a:rPr>
                        <a:t>3</a:t>
                      </a:r>
                      <a:endParaRPr lang="en-GB" sz="900" b="1"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Relative likelihood of disabled staff entering the formal capability process compared to non disabled staff</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1.54</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1.94</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2.01</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2.17%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800" u="none" strike="noStrike" dirty="0">
                          <a:effectLst/>
                        </a:rPr>
                        <a:t>Statistically not able to determine</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43.34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800" u="none" strike="noStrike" dirty="0">
                          <a:effectLst/>
                        </a:rPr>
                        <a:t>42.9</a:t>
                      </a:r>
                      <a:endParaRPr lang="en-GB" sz="8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17.1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800" u="none" strike="noStrike" dirty="0">
                          <a:effectLst/>
                        </a:rPr>
                        <a:t>Statistically not able to determine</a:t>
                      </a:r>
                      <a:endParaRPr lang="en-GB" sz="8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920819213"/>
                  </a:ext>
                </a:extLst>
              </a:tr>
              <a:tr h="428278">
                <a:tc>
                  <a:txBody>
                    <a:bodyPr/>
                    <a:lstStyle/>
                    <a:p>
                      <a:pPr algn="r" fontAlgn="ctr"/>
                      <a:r>
                        <a:rPr lang="en-GB" sz="900" u="none" strike="noStrike" dirty="0">
                          <a:effectLst/>
                        </a:rPr>
                        <a:t>4a</a:t>
                      </a:r>
                      <a:endParaRPr lang="en-GB" sz="900" b="1"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ctr"/>
                      <a:r>
                        <a:rPr lang="en-GB" sz="900" u="none" strike="noStrike" dirty="0">
                          <a:effectLst/>
                        </a:rPr>
                        <a:t>Percentage of disabled staff experiencing harassment, bullying or abuse from:</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106754983"/>
                  </a:ext>
                </a:extLst>
              </a:tr>
              <a:tr h="214139">
                <a:tc rowSpan="2">
                  <a:txBody>
                    <a:bodyPr/>
                    <a:lstStyle/>
                    <a:p>
                      <a:pPr algn="r" fontAlgn="ctr"/>
                      <a:r>
                        <a:rPr lang="en-GB" sz="900" u="none" strike="noStrike" dirty="0">
                          <a:effectLst/>
                        </a:rPr>
                        <a:t>4</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ctr" fontAlgn="ctr"/>
                      <a:r>
                        <a:rPr lang="en-GB" sz="900" u="none" strike="noStrike" dirty="0">
                          <a:effectLst/>
                        </a:rPr>
                        <a:t> Patients/Service users, their relatives or other members of the public</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31.6%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35.2%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38.2%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37.8%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32.4%</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758524327"/>
                  </a:ext>
                </a:extLst>
              </a:tr>
              <a:tr h="214139">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25.2%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25.7%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24.2%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24.9%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27.3%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23.2%</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515965030"/>
                  </a:ext>
                </a:extLst>
              </a:tr>
              <a:tr h="214139">
                <a:tc rowSpan="2">
                  <a:txBody>
                    <a:bodyPr/>
                    <a:lstStyle/>
                    <a:p>
                      <a:pPr algn="r" fontAlgn="ctr"/>
                      <a:r>
                        <a:rPr lang="en-GB" sz="900" u="none" strike="noStrike" dirty="0">
                          <a:effectLst/>
                        </a:rPr>
                        <a:t>4</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ctr" fontAlgn="ctr"/>
                      <a:r>
                        <a:rPr lang="en-GB" sz="900" u="none" strike="noStrike" dirty="0">
                          <a:effectLst/>
                        </a:rPr>
                        <a:t>Managers</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19.8%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18.6%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16.10%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28.3%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21.4%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28.1%</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14931636"/>
                  </a:ext>
                </a:extLst>
              </a:tr>
              <a:tr h="214139">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10.7%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14.7%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13.5%</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35434781"/>
                  </a:ext>
                </a:extLst>
              </a:tr>
              <a:tr h="214139">
                <a:tc rowSpan="2">
                  <a:txBody>
                    <a:bodyPr/>
                    <a:lstStyle/>
                    <a:p>
                      <a:pPr algn="r" fontAlgn="ctr"/>
                      <a:r>
                        <a:rPr lang="en-GB" sz="900" u="none" strike="noStrike" dirty="0">
                          <a:effectLst/>
                        </a:rPr>
                        <a:t>4</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ctr" fontAlgn="ctr"/>
                      <a:r>
                        <a:rPr lang="en-GB" sz="900" u="none" strike="noStrike" dirty="0">
                          <a:effectLst/>
                        </a:rPr>
                        <a:t>Other colleagues</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25.7%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24.80%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35.8%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30.9%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32.9%</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834430815"/>
                  </a:ext>
                </a:extLst>
              </a:tr>
              <a:tr h="214139">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18.1%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16.8%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16.4%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16.50%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21.6%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20.8%</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873842562"/>
                  </a:ext>
                </a:extLst>
              </a:tr>
              <a:tr h="295364">
                <a:tc rowSpan="2">
                  <a:txBody>
                    <a:bodyPr/>
                    <a:lstStyle/>
                    <a:p>
                      <a:pPr algn="r" fontAlgn="ctr"/>
                      <a:r>
                        <a:rPr lang="en-GB" sz="900" u="none" strike="noStrike" dirty="0">
                          <a:effectLst/>
                        </a:rPr>
                        <a:t>4b</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ctr"/>
                      <a:r>
                        <a:rPr lang="en-GB" sz="900" u="none" strike="noStrike" dirty="0">
                          <a:effectLst/>
                        </a:rPr>
                        <a:t>Percentage of Disabled staff compared to non-disabled staff saying that the last time they experienced harassment, bullying or abuse at work, they or a colleague reported it.</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47.8%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49.6%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49.9%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51.30%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56.7%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55.3%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57.9%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53.6%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43.3%</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231238591"/>
                  </a:ext>
                </a:extLst>
              </a:tr>
              <a:tr h="376588">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46.6%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48.6%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49.50%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48.4%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50.7%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54.6%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52.8%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52.8%</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009532272"/>
                  </a:ext>
                </a:extLst>
              </a:tr>
              <a:tr h="214139">
                <a:tc rowSpan="2">
                  <a:txBody>
                    <a:bodyPr/>
                    <a:lstStyle/>
                    <a:p>
                      <a:pPr algn="r" fontAlgn="ctr"/>
                      <a:r>
                        <a:rPr lang="en-GB" sz="900" u="none" strike="noStrike" dirty="0">
                          <a:effectLst/>
                        </a:rPr>
                        <a:t>5</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ctr"/>
                      <a:r>
                        <a:rPr lang="en-GB" sz="900" u="none" strike="noStrike" dirty="0">
                          <a:effectLst/>
                        </a:rPr>
                        <a:t>Percentage of staff believing that trust provides equal opportunities for career progression or promotion</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51.9%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51.5%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51.3%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52.10%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40.6%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42.8%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40.1%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49.7%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36.8%</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015796236"/>
                  </a:ext>
                </a:extLst>
              </a:tr>
              <a:tr h="214139">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57.6%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57.2%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57.70%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53.4%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50.8%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48.8%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46.3%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47.1%</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846987643"/>
                  </a:ext>
                </a:extLst>
              </a:tr>
            </a:tbl>
          </a:graphicData>
        </a:graphic>
      </p:graphicFrame>
    </p:spTree>
    <p:extLst>
      <p:ext uri="{BB962C8B-B14F-4D97-AF65-F5344CB8AC3E}">
        <p14:creationId xmlns:p14="http://schemas.microsoft.com/office/powerpoint/2010/main" val="1766500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45" y="221673"/>
            <a:ext cx="729672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Our data – WDES Indicators 6-10</a:t>
            </a:r>
          </a:p>
        </p:txBody>
      </p:sp>
      <p:sp>
        <p:nvSpPr>
          <p:cNvPr id="7" name="TextBox 6"/>
          <p:cNvSpPr txBox="1"/>
          <p:nvPr/>
        </p:nvSpPr>
        <p:spPr>
          <a:xfrm>
            <a:off x="4386263" y="5857875"/>
            <a:ext cx="5900737"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NB: Please note that National Data for 2023/2024 has not yet been published</a:t>
            </a:r>
          </a:p>
        </p:txBody>
      </p:sp>
      <p:graphicFrame>
        <p:nvGraphicFramePr>
          <p:cNvPr id="4" name="Content Placeholder 3">
            <a:extLst>
              <a:ext uri="{FF2B5EF4-FFF2-40B4-BE49-F238E27FC236}">
                <a16:creationId xmlns:a16="http://schemas.microsoft.com/office/drawing/2014/main" id="{FCB6AF19-4F33-A4B8-1612-F446DC06D928}"/>
              </a:ext>
            </a:extLst>
          </p:cNvPr>
          <p:cNvGraphicFramePr>
            <a:graphicFrameLocks noGrp="1"/>
          </p:cNvGraphicFramePr>
          <p:nvPr>
            <p:ph idx="1"/>
          </p:nvPr>
        </p:nvGraphicFramePr>
        <p:xfrm>
          <a:off x="230819" y="1012055"/>
          <a:ext cx="10599941" cy="4270160"/>
        </p:xfrm>
        <a:graphic>
          <a:graphicData uri="http://schemas.openxmlformats.org/drawingml/2006/table">
            <a:tbl>
              <a:tblPr>
                <a:tableStyleId>{5C22544A-7EE6-4342-B048-85BDC9FD1C3A}</a:tableStyleId>
              </a:tblPr>
              <a:tblGrid>
                <a:gridCol w="886890">
                  <a:extLst>
                    <a:ext uri="{9D8B030D-6E8A-4147-A177-3AD203B41FA5}">
                      <a16:colId xmlns:a16="http://schemas.microsoft.com/office/drawing/2014/main" val="416390962"/>
                    </a:ext>
                  </a:extLst>
                </a:gridCol>
                <a:gridCol w="3504818">
                  <a:extLst>
                    <a:ext uri="{9D8B030D-6E8A-4147-A177-3AD203B41FA5}">
                      <a16:colId xmlns:a16="http://schemas.microsoft.com/office/drawing/2014/main" val="3202934182"/>
                    </a:ext>
                  </a:extLst>
                </a:gridCol>
                <a:gridCol w="886890">
                  <a:extLst>
                    <a:ext uri="{9D8B030D-6E8A-4147-A177-3AD203B41FA5}">
                      <a16:colId xmlns:a16="http://schemas.microsoft.com/office/drawing/2014/main" val="2388601455"/>
                    </a:ext>
                  </a:extLst>
                </a:gridCol>
                <a:gridCol w="577013">
                  <a:extLst>
                    <a:ext uri="{9D8B030D-6E8A-4147-A177-3AD203B41FA5}">
                      <a16:colId xmlns:a16="http://schemas.microsoft.com/office/drawing/2014/main" val="660017958"/>
                    </a:ext>
                  </a:extLst>
                </a:gridCol>
                <a:gridCol w="577013">
                  <a:extLst>
                    <a:ext uri="{9D8B030D-6E8A-4147-A177-3AD203B41FA5}">
                      <a16:colId xmlns:a16="http://schemas.microsoft.com/office/drawing/2014/main" val="676713551"/>
                    </a:ext>
                  </a:extLst>
                </a:gridCol>
                <a:gridCol w="577013">
                  <a:extLst>
                    <a:ext uri="{9D8B030D-6E8A-4147-A177-3AD203B41FA5}">
                      <a16:colId xmlns:a16="http://schemas.microsoft.com/office/drawing/2014/main" val="3722234832"/>
                    </a:ext>
                  </a:extLst>
                </a:gridCol>
                <a:gridCol w="577013">
                  <a:extLst>
                    <a:ext uri="{9D8B030D-6E8A-4147-A177-3AD203B41FA5}">
                      <a16:colId xmlns:a16="http://schemas.microsoft.com/office/drawing/2014/main" val="1454538106"/>
                    </a:ext>
                  </a:extLst>
                </a:gridCol>
                <a:gridCol w="598384">
                  <a:extLst>
                    <a:ext uri="{9D8B030D-6E8A-4147-A177-3AD203B41FA5}">
                      <a16:colId xmlns:a16="http://schemas.microsoft.com/office/drawing/2014/main" val="4293698158"/>
                    </a:ext>
                  </a:extLst>
                </a:gridCol>
                <a:gridCol w="512900">
                  <a:extLst>
                    <a:ext uri="{9D8B030D-6E8A-4147-A177-3AD203B41FA5}">
                      <a16:colId xmlns:a16="http://schemas.microsoft.com/office/drawing/2014/main" val="797504821"/>
                    </a:ext>
                  </a:extLst>
                </a:gridCol>
                <a:gridCol w="662497">
                  <a:extLst>
                    <a:ext uri="{9D8B030D-6E8A-4147-A177-3AD203B41FA5}">
                      <a16:colId xmlns:a16="http://schemas.microsoft.com/office/drawing/2014/main" val="2468658038"/>
                    </a:ext>
                  </a:extLst>
                </a:gridCol>
                <a:gridCol w="662497">
                  <a:extLst>
                    <a:ext uri="{9D8B030D-6E8A-4147-A177-3AD203B41FA5}">
                      <a16:colId xmlns:a16="http://schemas.microsoft.com/office/drawing/2014/main" val="2227502693"/>
                    </a:ext>
                  </a:extLst>
                </a:gridCol>
                <a:gridCol w="577013">
                  <a:extLst>
                    <a:ext uri="{9D8B030D-6E8A-4147-A177-3AD203B41FA5}">
                      <a16:colId xmlns:a16="http://schemas.microsoft.com/office/drawing/2014/main" val="3086930704"/>
                    </a:ext>
                  </a:extLst>
                </a:gridCol>
              </a:tblGrid>
              <a:tr h="203818">
                <a:tc rowSpan="2">
                  <a:txBody>
                    <a:bodyPr/>
                    <a:lstStyle/>
                    <a:p>
                      <a:pPr algn="r" fontAlgn="ctr"/>
                      <a:r>
                        <a:rPr lang="en-GB" sz="900" u="none" strike="noStrike" dirty="0">
                          <a:effectLst/>
                        </a:rPr>
                        <a:t>6</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b"/>
                      <a:r>
                        <a:rPr lang="en-GB" sz="900" u="none" strike="noStrike" dirty="0">
                          <a:effectLst/>
                        </a:rPr>
                        <a:t>Percentage of Disabled staff compared to non-disabled staff saying that they have felt pressure from their manager to come to work, despite not feeling well enough to perform their duties.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31.3%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29.9%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27.70%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36.4%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39.0%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42.7%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35.4%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37.5%</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532042641"/>
                  </a:ext>
                </a:extLst>
              </a:tr>
              <a:tr h="569986">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19.90%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22.3%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27.4%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28.4%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26.7%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24.6%</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297170996"/>
                  </a:ext>
                </a:extLst>
              </a:tr>
              <a:tr h="358438">
                <a:tc rowSpan="2">
                  <a:txBody>
                    <a:bodyPr/>
                    <a:lstStyle/>
                    <a:p>
                      <a:pPr algn="r" fontAlgn="ctr"/>
                      <a:r>
                        <a:rPr lang="en-GB" sz="900" u="none" strike="noStrike" dirty="0">
                          <a:effectLst/>
                        </a:rPr>
                        <a:t>7</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b"/>
                      <a:r>
                        <a:rPr lang="en-GB" sz="900" u="none" strike="noStrike" dirty="0">
                          <a:effectLst/>
                        </a:rPr>
                        <a:t>Percentage of Disabled staff compared to non-disabled staff saying that they are satisfied with the extent to which their organisation values their work.</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37.2%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39.2%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35.1%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35.20%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45.5%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51.3%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36.6%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31.9%</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824555864"/>
                  </a:ext>
                </a:extLst>
              </a:tr>
              <a:tr h="337354">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47.9%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50.5%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44.9%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53.6%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56.5%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48.3%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46.7%</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50.3%</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196229250"/>
                  </a:ext>
                </a:extLst>
              </a:tr>
              <a:tr h="582110">
                <a:tc>
                  <a:txBody>
                    <a:bodyPr/>
                    <a:lstStyle/>
                    <a:p>
                      <a:pPr algn="r" fontAlgn="ctr"/>
                      <a:r>
                        <a:rPr lang="en-GB" sz="900" u="none" strike="noStrike" dirty="0">
                          <a:effectLst/>
                        </a:rPr>
                        <a:t>8</a:t>
                      </a:r>
                      <a:endParaRPr lang="en-GB" sz="900" b="1"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Percentage of Disabled staff saying that their employer has made adequate adjustment(s) to enable them to carry out their work.</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76.6%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73.40%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66.3%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66.3%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62.5%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64.8%</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61.4%</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395035010"/>
                  </a:ext>
                </a:extLst>
              </a:tr>
              <a:tr h="203818">
                <a:tc rowSpan="2">
                  <a:txBody>
                    <a:bodyPr/>
                    <a:lstStyle/>
                    <a:p>
                      <a:pPr algn="r" fontAlgn="ctr"/>
                      <a:r>
                        <a:rPr lang="en-GB" sz="900" u="none" strike="noStrike" dirty="0">
                          <a:effectLst/>
                        </a:rPr>
                        <a:t>9a</a:t>
                      </a:r>
                      <a:endParaRPr lang="en-GB" sz="900" b="1" i="0" u="none" strike="noStrike" dirty="0">
                        <a:solidFill>
                          <a:srgbClr val="000000"/>
                        </a:solidFill>
                        <a:effectLst/>
                        <a:latin typeface="Calibri" panose="020F0502020204030204" pitchFamily="34" charset="0"/>
                      </a:endParaRPr>
                    </a:p>
                  </a:txBody>
                  <a:tcPr marL="5029" marR="5029" marT="5029" marB="0" anchor="ctr"/>
                </a:tc>
                <a:tc rowSpan="2">
                  <a:txBody>
                    <a:bodyPr/>
                    <a:lstStyle/>
                    <a:p>
                      <a:pPr algn="l" fontAlgn="ctr"/>
                      <a:r>
                        <a:rPr lang="en-GB" sz="900" u="none" strike="noStrike" dirty="0">
                          <a:effectLst/>
                        </a:rPr>
                        <a:t>The staff engagement score for Disabled staff, compared to non-disabled staff.</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6.60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6.4</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7.10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6.5</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6.5</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543485893"/>
                  </a:ext>
                </a:extLst>
              </a:tr>
              <a:tr h="203818">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Non-Disabled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7.10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6.9</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7.40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7.40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7.2</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062047865"/>
                  </a:ext>
                </a:extLst>
              </a:tr>
              <a:tr h="435749">
                <a:tc>
                  <a:txBody>
                    <a:bodyPr/>
                    <a:lstStyle/>
                    <a:p>
                      <a:pPr algn="r" fontAlgn="ctr"/>
                      <a:r>
                        <a:rPr lang="en-GB" sz="900" u="none" strike="noStrike" dirty="0">
                          <a:effectLst/>
                        </a:rPr>
                        <a:t>9b</a:t>
                      </a:r>
                      <a:endParaRPr lang="en-GB" sz="900" b="1"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Has your Trust taken action to facilitate the voices of Disabled staff in your organisation to be heard?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Yes/No </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92.80%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NK</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99.50%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l" fontAlgn="b"/>
                      <a:r>
                        <a:rPr lang="en-GB" sz="900" u="none" strike="noStrike" dirty="0">
                          <a:effectLst/>
                        </a:rPr>
                        <a:t>Yes</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308569452"/>
                  </a:ext>
                </a:extLst>
              </a:tr>
              <a:tr h="390417">
                <a:tc rowSpan="4">
                  <a:txBody>
                    <a:bodyPr/>
                    <a:lstStyle/>
                    <a:p>
                      <a:pPr algn="ctr" fontAlgn="ctr"/>
                      <a:r>
                        <a:rPr lang="en-GB" sz="900" u="none" strike="noStrike" dirty="0">
                          <a:effectLst/>
                        </a:rPr>
                        <a:t>10</a:t>
                      </a:r>
                      <a:endParaRPr lang="en-GB" sz="900" b="1" i="0" u="none" strike="noStrike" dirty="0">
                        <a:solidFill>
                          <a:srgbClr val="000000"/>
                        </a:solidFill>
                        <a:effectLst/>
                        <a:latin typeface="Calibri" panose="020F0502020204030204" pitchFamily="34" charset="0"/>
                      </a:endParaRPr>
                    </a:p>
                  </a:txBody>
                  <a:tcPr marL="5029" marR="5029" marT="5029" marB="0" anchor="ctr"/>
                </a:tc>
                <a:tc rowSpan="4">
                  <a:txBody>
                    <a:bodyPr/>
                    <a:lstStyle/>
                    <a:p>
                      <a:pPr algn="l" fontAlgn="ctr"/>
                      <a:r>
                        <a:rPr lang="en-GB" sz="900" u="none" strike="noStrike" dirty="0">
                          <a:effectLst/>
                        </a:rPr>
                        <a:t>Board representation</a:t>
                      </a:r>
                      <a:endParaRPr lang="en-GB" sz="900" b="0" i="0" u="none" strike="noStrike" dirty="0">
                        <a:solidFill>
                          <a:srgbClr val="000000"/>
                        </a:solidFill>
                        <a:effectLst/>
                        <a:latin typeface="Calibri" panose="020F0502020204030204" pitchFamily="34" charset="0"/>
                      </a:endParaRPr>
                    </a:p>
                  </a:txBody>
                  <a:tcPr marL="5029" marR="5029" marT="5029" marB="0" anchor="ctr"/>
                </a:tc>
                <a:tc>
                  <a:txBody>
                    <a:bodyPr/>
                    <a:lstStyle/>
                    <a:p>
                      <a:pPr algn="l" fontAlgn="b"/>
                      <a:r>
                        <a:rPr lang="en-GB" sz="900" u="none" strike="noStrike" dirty="0">
                          <a:effectLst/>
                        </a:rPr>
                        <a:t>Disabled - Voting</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3.60%</a:t>
                      </a:r>
                      <a:endParaRPr lang="en-GB" sz="900" b="0" i="0" u="none" strike="noStrike" dirty="0">
                        <a:solidFill>
                          <a:srgbClr val="000000"/>
                        </a:solidFill>
                        <a:effectLst/>
                        <a:latin typeface="Calibri" panose="020F0502020204030204" pitchFamily="34" charset="0"/>
                      </a:endParaRPr>
                    </a:p>
                  </a:txBody>
                  <a:tcPr marL="5029" marR="5029" marT="5029" marB="0" anchor="b"/>
                </a:tc>
                <a:tc rowSpan="4">
                  <a:txBody>
                    <a:bodyPr/>
                    <a:lstStyle/>
                    <a:p>
                      <a:pPr algn="ctr" fontAlgn="ctr"/>
                      <a:r>
                        <a:rPr lang="en-GB" sz="900" u="none" strike="noStrike" dirty="0">
                          <a:effectLst/>
                        </a:rPr>
                        <a:t>4.60%</a:t>
                      </a:r>
                      <a:endParaRPr lang="en-GB" sz="900" b="0" i="0" u="none" strike="noStrike" dirty="0">
                        <a:solidFill>
                          <a:srgbClr val="000000"/>
                        </a:solidFill>
                        <a:effectLst/>
                        <a:latin typeface="Calibri" panose="020F0502020204030204" pitchFamily="34" charset="0"/>
                      </a:endParaRPr>
                    </a:p>
                  </a:txBody>
                  <a:tcPr marL="5029" marR="5029" marT="5029" marB="0" anchor="ctr"/>
                </a:tc>
                <a:tc rowSpan="4">
                  <a:txBody>
                    <a:bodyPr/>
                    <a:lstStyle/>
                    <a:p>
                      <a:pPr algn="ctr" fontAlgn="b"/>
                      <a:r>
                        <a:rPr lang="en-GB" sz="900" u="none" strike="noStrike" dirty="0">
                          <a:effectLst/>
                        </a:rPr>
                        <a:t>5.70%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6.3%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2742983818"/>
                  </a:ext>
                </a:extLst>
              </a:tr>
              <a:tr h="203818">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Disabled - Non</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3.80%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3.90%</a:t>
                      </a:r>
                      <a:endParaRPr lang="en-GB" sz="900" b="0" i="0" u="none" strike="noStrike" dirty="0">
                        <a:solidFill>
                          <a:srgbClr val="000000"/>
                        </a:solidFill>
                        <a:effectLst/>
                        <a:latin typeface="Calibri" panose="020F0502020204030204" pitchFamily="34" charset="0"/>
                      </a:endParaRPr>
                    </a:p>
                  </a:txBody>
                  <a:tcPr marL="5029" marR="5029" marT="5029" marB="0" anchor="b"/>
                </a:tc>
                <a:tc vMerge="1">
                  <a:txBody>
                    <a:bodyPr/>
                    <a:lstStyle/>
                    <a:p>
                      <a:endParaRPr lang="en-GB"/>
                    </a:p>
                  </a:txBody>
                  <a:tcPr/>
                </a:tc>
                <a:tc vMerge="1">
                  <a:txBody>
                    <a:bodyPr/>
                    <a:lstStyle/>
                    <a:p>
                      <a:endParaRPr lang="en-GB"/>
                    </a:p>
                  </a:txBody>
                  <a:tcPr/>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1087124325"/>
                  </a:ext>
                </a:extLst>
              </a:tr>
              <a:tr h="390417">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Disabled - Exec</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3.30%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3.80%</a:t>
                      </a:r>
                      <a:endParaRPr lang="en-GB" sz="900" b="0" i="0" u="none" strike="noStrike" dirty="0">
                        <a:solidFill>
                          <a:srgbClr val="000000"/>
                        </a:solidFill>
                        <a:effectLst/>
                        <a:latin typeface="Calibri" panose="020F0502020204030204" pitchFamily="34" charset="0"/>
                      </a:endParaRPr>
                    </a:p>
                  </a:txBody>
                  <a:tcPr marL="5029" marR="5029" marT="5029" marB="0" anchor="b"/>
                </a:tc>
                <a:tc vMerge="1">
                  <a:txBody>
                    <a:bodyPr/>
                    <a:lstStyle/>
                    <a:p>
                      <a:endParaRPr lang="en-GB"/>
                    </a:p>
                  </a:txBody>
                  <a:tcPr/>
                </a:tc>
                <a:tc vMerge="1">
                  <a:txBody>
                    <a:bodyPr/>
                    <a:lstStyle/>
                    <a:p>
                      <a:endParaRPr lang="en-GB"/>
                    </a:p>
                  </a:txBody>
                  <a:tcPr/>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8.3%</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9.1%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4062403038"/>
                  </a:ext>
                </a:extLst>
              </a:tr>
              <a:tr h="390417">
                <a:tc vMerge="1">
                  <a:txBody>
                    <a:bodyPr/>
                    <a:lstStyle/>
                    <a:p>
                      <a:endParaRPr lang="en-GB"/>
                    </a:p>
                  </a:txBody>
                  <a:tcPr/>
                </a:tc>
                <a:tc vMerge="1">
                  <a:txBody>
                    <a:bodyPr/>
                    <a:lstStyle/>
                    <a:p>
                      <a:endParaRPr lang="en-GB"/>
                    </a:p>
                  </a:txBody>
                  <a:tcPr/>
                </a:tc>
                <a:tc>
                  <a:txBody>
                    <a:bodyPr/>
                    <a:lstStyle/>
                    <a:p>
                      <a:pPr algn="l" fontAlgn="b"/>
                      <a:r>
                        <a:rPr lang="en-GB" sz="900" u="none" strike="noStrike" dirty="0">
                          <a:effectLst/>
                        </a:rPr>
                        <a:t>Disabled - NED</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2.70%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3.60%</a:t>
                      </a:r>
                      <a:endParaRPr lang="en-GB" sz="900" b="0" i="0" u="none" strike="noStrike" dirty="0">
                        <a:solidFill>
                          <a:srgbClr val="000000"/>
                        </a:solidFill>
                        <a:effectLst/>
                        <a:latin typeface="Calibri" panose="020F0502020204030204" pitchFamily="34" charset="0"/>
                      </a:endParaRPr>
                    </a:p>
                  </a:txBody>
                  <a:tcPr marL="5029" marR="5029" marT="5029" marB="0" anchor="b"/>
                </a:tc>
                <a:tc vMerge="1">
                  <a:txBody>
                    <a:bodyPr/>
                    <a:lstStyle/>
                    <a:p>
                      <a:endParaRPr lang="en-GB"/>
                    </a:p>
                  </a:txBody>
                  <a:tcPr/>
                </a:tc>
                <a:tc vMerge="1">
                  <a:txBody>
                    <a:bodyPr/>
                    <a:lstStyle/>
                    <a:p>
                      <a:endParaRPr lang="en-GB"/>
                    </a:p>
                  </a:txBody>
                  <a:tcPr/>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11.1%</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tc>
                  <a:txBody>
                    <a:bodyPr/>
                    <a:lstStyle/>
                    <a:p>
                      <a:pPr algn="r" fontAlgn="b"/>
                      <a:r>
                        <a:rPr lang="en-GB" sz="900" u="none" strike="noStrike" dirty="0">
                          <a:effectLst/>
                        </a:rPr>
                        <a:t>0.0%</a:t>
                      </a:r>
                      <a:endParaRPr lang="en-GB" sz="900" b="0" i="0" u="none" strike="noStrike" dirty="0">
                        <a:solidFill>
                          <a:srgbClr val="000000"/>
                        </a:solidFill>
                        <a:effectLst/>
                        <a:latin typeface="Calibri" panose="020F0502020204030204" pitchFamily="34" charset="0"/>
                      </a:endParaRPr>
                    </a:p>
                  </a:txBody>
                  <a:tcPr marL="5029" marR="5029" marT="5029" marB="0" anchor="b"/>
                </a:tc>
                <a:extLst>
                  <a:ext uri="{0D108BD9-81ED-4DB2-BD59-A6C34878D82A}">
                    <a16:rowId xmlns:a16="http://schemas.microsoft.com/office/drawing/2014/main" val="758127641"/>
                  </a:ext>
                </a:extLst>
              </a:tr>
            </a:tbl>
          </a:graphicData>
        </a:graphic>
      </p:graphicFrame>
    </p:spTree>
    <p:extLst>
      <p:ext uri="{BB962C8B-B14F-4D97-AF65-F5344CB8AC3E}">
        <p14:creationId xmlns:p14="http://schemas.microsoft.com/office/powerpoint/2010/main" val="2065226721"/>
      </p:ext>
    </p:extLst>
  </p:cSld>
  <p:clrMapOvr>
    <a:masterClrMapping/>
  </p:clrMapOvr>
</p:sld>
</file>

<file path=ppt/theme/theme1.xml><?xml version="1.0" encoding="utf-8"?>
<a:theme xmlns:a="http://schemas.openxmlformats.org/drawingml/2006/main" name="Moorfields Eye Hospital NHS Foundation">
  <a:themeElements>
    <a:clrScheme name="Moorfields Eye Hospital NHS Trust">
      <a:dk1>
        <a:srgbClr val="000000"/>
      </a:dk1>
      <a:lt1>
        <a:sysClr val="window" lastClr="FFFFFF"/>
      </a:lt1>
      <a:dk2>
        <a:srgbClr val="44546A"/>
      </a:dk2>
      <a:lt2>
        <a:srgbClr val="E7E6E6"/>
      </a:lt2>
      <a:accent1>
        <a:srgbClr val="005EB8"/>
      </a:accent1>
      <a:accent2>
        <a:srgbClr val="5BC2E7"/>
      </a:accent2>
      <a:accent3>
        <a:srgbClr val="DBE442"/>
      </a:accent3>
      <a:accent4>
        <a:srgbClr val="343579"/>
      </a:accent4>
      <a:accent5>
        <a:srgbClr val="5B9BD5"/>
      </a:accent5>
      <a:accent6>
        <a:srgbClr val="A699C1"/>
      </a:accent6>
      <a:hlink>
        <a:srgbClr val="000000"/>
      </a:hlink>
      <a:folHlink>
        <a:srgbClr val="000000"/>
      </a:folHlink>
    </a:clrScheme>
    <a:fontScheme name="Custom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orfields Eye Hospital NHS Foundation" id="{26416E18-A7D3-4400-A4BF-299149DA8101}" vid="{3F92873A-4749-41F7-97F9-3375C96695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5333</TotalTime>
  <Words>3800</Words>
  <Application>Microsoft Office PowerPoint</Application>
  <PresentationFormat>Widescreen</PresentationFormat>
  <Paragraphs>770</Paragraphs>
  <Slides>22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Aptos</vt:lpstr>
      <vt:lpstr>Arial</vt:lpstr>
      <vt:lpstr>Calibri</vt:lpstr>
      <vt:lpstr>Moorfields Eye Hospital NHS Foundation</vt:lpstr>
      <vt:lpstr>WRES and WDES Action Plan  (2023/2024)   </vt:lpstr>
      <vt:lpstr>23/24 WRES Data and Insights</vt:lpstr>
      <vt:lpstr>PowerPoint Presentation</vt:lpstr>
      <vt:lpstr>Our data – WRES insights </vt:lpstr>
      <vt:lpstr>Our data - WRES insights</vt:lpstr>
      <vt:lpstr>Our data - WRES insights</vt:lpstr>
      <vt:lpstr>23/24 WDES Data and Insights</vt:lpstr>
      <vt:lpstr>PowerPoint Presentation</vt:lpstr>
      <vt:lpstr>PowerPoint Presentation</vt:lpstr>
      <vt:lpstr>Our data – WDES insights </vt:lpstr>
      <vt:lpstr>Our data WDES insights</vt:lpstr>
      <vt:lpstr>Our data - WDES insights</vt:lpstr>
      <vt:lpstr>Our data - WDES insights</vt:lpstr>
      <vt:lpstr>23/24 WRES and WDES Action Plan </vt:lpstr>
      <vt:lpstr>PowerPoint Presentation</vt:lpstr>
      <vt:lpstr>PowerPoint Presentation</vt:lpstr>
      <vt:lpstr>PowerPoint Presentation</vt:lpstr>
      <vt:lpstr>PowerPoint Presentation</vt:lpstr>
      <vt:lpstr>‘Share Not Declare’ Campaign reflecting on WDES and WRES </vt:lpstr>
      <vt:lpstr>Appendices </vt:lpstr>
      <vt:lpstr>PowerPoint Presentation</vt:lpstr>
      <vt:lpstr>PowerPoint Presentation</vt:lpstr>
    </vt:vector>
  </TitlesOfParts>
  <Company>Moorfields Eye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Idrees Mohammed</dc:creator>
  <cp:lastModifiedBy>MOHAMMED, Idrees (MOORFIELDS EYE HOSPITAL NHS FOUNDATION TRUST)</cp:lastModifiedBy>
  <cp:revision>53</cp:revision>
  <dcterms:created xsi:type="dcterms:W3CDTF">2024-08-08T15:17:40Z</dcterms:created>
  <dcterms:modified xsi:type="dcterms:W3CDTF">2024-10-31T11:10:46Z</dcterms:modified>
</cp:coreProperties>
</file>